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4"/>
  </p:notesMasterIdLst>
  <p:handoutMasterIdLst>
    <p:handoutMasterId r:id="rId25"/>
  </p:handoutMasterIdLst>
  <p:sldIdLst>
    <p:sldId id="268" r:id="rId3"/>
    <p:sldId id="257" r:id="rId4"/>
    <p:sldId id="299" r:id="rId5"/>
    <p:sldId id="315" r:id="rId6"/>
    <p:sldId id="326" r:id="rId7"/>
    <p:sldId id="327" r:id="rId8"/>
    <p:sldId id="330" r:id="rId9"/>
    <p:sldId id="324" r:id="rId10"/>
    <p:sldId id="328" r:id="rId11"/>
    <p:sldId id="329" r:id="rId12"/>
    <p:sldId id="334" r:id="rId13"/>
    <p:sldId id="279" r:id="rId14"/>
    <p:sldId id="335" r:id="rId15"/>
    <p:sldId id="332" r:id="rId16"/>
    <p:sldId id="336" r:id="rId17"/>
    <p:sldId id="337" r:id="rId18"/>
    <p:sldId id="338" r:id="rId19"/>
    <p:sldId id="339" r:id="rId20"/>
    <p:sldId id="341" r:id="rId21"/>
    <p:sldId id="340" r:id="rId22"/>
    <p:sldId id="261" r:id="rId23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20" userDrawn="1">
          <p15:clr>
            <a:srgbClr val="A4A3A4"/>
          </p15:clr>
        </p15:guide>
        <p15:guide id="3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972D"/>
    <a:srgbClr val="F16A2B"/>
    <a:srgbClr val="C4202E"/>
    <a:srgbClr val="E2F0D9"/>
    <a:srgbClr val="FFFFFF"/>
    <a:srgbClr val="407F44"/>
    <a:srgbClr val="27BCE1"/>
    <a:srgbClr val="17486A"/>
    <a:srgbClr val="5EBA47"/>
    <a:srgbClr val="3E8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673" autoAdjust="0"/>
  </p:normalViewPr>
  <p:slideViewPr>
    <p:cSldViewPr snapToGrid="0">
      <p:cViewPr>
        <p:scale>
          <a:sx n="75" d="100"/>
          <a:sy n="75" d="100"/>
        </p:scale>
        <p:origin x="960" y="-174"/>
      </p:cViewPr>
      <p:guideLst>
        <p:guide pos="3120"/>
        <p:guide orient="horz" pos="21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98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937" cy="3427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601" y="1"/>
            <a:ext cx="3962937" cy="3427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9ACAE-3CC5-4634-B742-294CA5C93B39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660"/>
            <a:ext cx="3962937" cy="342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601" y="6513660"/>
            <a:ext cx="3962937" cy="342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A9EF8-EF9A-4CA5-877E-500FC100F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03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6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FDE8E-C9EA-4A43-8789-DFF19C51007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1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3912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6" y="6513912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56F99-1514-4F4B-89CD-D1870C00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24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49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8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33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08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3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68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55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6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UN </a:t>
            </a:r>
            <a:r>
              <a:rPr lang="fr-CH" dirty="0" err="1"/>
              <a:t>PopDivision</a:t>
            </a:r>
            <a:r>
              <a:rPr lang="fr-CH" dirty="0"/>
              <a:t> data: 40% of 80+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8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95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5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9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4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2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16A2B"/>
                </a:solidFill>
              </a:rPr>
              <a:t>Полевое исследование (дек. 2018)</a:t>
            </a:r>
            <a:endParaRPr lang="en-US" sz="1400" b="1" dirty="0">
              <a:solidFill>
                <a:srgbClr val="F16A2B"/>
              </a:solidFill>
            </a:endParaRPr>
          </a:p>
          <a:p>
            <a:r>
              <a:rPr lang="ru-RU" dirty="0"/>
              <a:t>встречи с представителями ряда министерств,</a:t>
            </a:r>
            <a:r>
              <a:rPr lang="en-US" dirty="0"/>
              <a:t> </a:t>
            </a:r>
            <a:r>
              <a:rPr lang="ru-RU" dirty="0"/>
              <a:t>комиссий Парламента, научных кругов, гражданского общества и социальных партнеров, пожилыми людьми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16A2B"/>
                </a:solidFill>
              </a:rPr>
              <a:t>Разработка и редактирование </a:t>
            </a:r>
          </a:p>
          <a:p>
            <a:r>
              <a:rPr lang="ru-RU" dirty="0"/>
              <a:t>Секретариат ЕЭК ООН провел дополнительные исследования, основанные на текущих событиях, подготовил (1ый) проект разделов с рекомендациями  </a:t>
            </a:r>
            <a:r>
              <a:rPr lang="ru-RU" b="1" dirty="0">
                <a:solidFill>
                  <a:srgbClr val="F16A2B"/>
                </a:solidFill>
              </a:rPr>
              <a:t>(февраль-март 2019)</a:t>
            </a:r>
            <a:endParaRPr lang="en-US" b="1" dirty="0">
              <a:solidFill>
                <a:srgbClr val="F16A2B"/>
              </a:solidFill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16A2B"/>
                </a:solidFill>
              </a:rPr>
              <a:t>Встречи с заинтересованными сторонами в апреле 2019 (Минск)</a:t>
            </a: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ru-RU" dirty="0"/>
              <a:t>(1) Личные встречи и совместные обсуждения в ходе визита миссии ЕЭК ООН в г. Минск в период с 22 по 26 апреля; (2) обмен письменными замечаниями и предложениями в период с мая по середину июня.</a:t>
            </a:r>
            <a:endParaRPr lang="ru-RU" sz="1400" b="1" dirty="0">
              <a:solidFill>
                <a:srgbClr val="F16A2B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6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978CDFE-A79D-4406-B303-14FC0307F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9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4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501-98DF-47EB-BC5C-44DEC5F2B42E}" type="datetime1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1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52EB-A404-427C-962E-69534499A65C}" type="datetime1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1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C1AA-21DD-43F7-B21A-DCE63CE5D422}" type="datetime1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2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E1505-3129-4BFB-AD96-B1DC2E87137F}" type="datetime1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0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E9C-5D1E-4BB2-B43E-1E24977D6E32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1117-D655-40D9-8BE7-92EFC5B29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48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E9C-5D1E-4BB2-B43E-1E24977D6E32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1117-D655-40D9-8BE7-92EFC5B29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03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E9C-5D1E-4BB2-B43E-1E24977D6E32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1117-D655-40D9-8BE7-92EFC5B29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15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E9C-5D1E-4BB2-B43E-1E24977D6E32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1117-D655-40D9-8BE7-92EFC5B29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517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E9C-5D1E-4BB2-B43E-1E24977D6E32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1117-D655-40D9-8BE7-92EFC5B29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3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E9C-5D1E-4BB2-B43E-1E24977D6E32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1117-D655-40D9-8BE7-92EFC5B29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49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E9C-5D1E-4BB2-B43E-1E24977D6E32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1117-D655-40D9-8BE7-92EFC5B29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80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906000" cy="990600"/>
          </a:xfrm>
          <a:prstGeom prst="rect">
            <a:avLst/>
          </a:prstGeom>
          <a:gradFill>
            <a:gsLst>
              <a:gs pos="1000">
                <a:srgbClr val="FAFAFA"/>
              </a:gs>
              <a:gs pos="79000">
                <a:srgbClr val="FAFAFA">
                  <a:shade val="67500"/>
                  <a:satMod val="115000"/>
                  <a:alpha val="4000"/>
                  <a:lumMod val="9000"/>
                  <a:lumOff val="91000"/>
                </a:srgbClr>
              </a:gs>
              <a:gs pos="100000">
                <a:srgbClr val="FAFAFA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-3357"/>
            <a:ext cx="9906000" cy="46038"/>
          </a:xfrm>
          <a:prstGeom prst="rect">
            <a:avLst/>
          </a:prstGeom>
          <a:solidFill>
            <a:srgbClr val="3741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9496690" y="6604000"/>
            <a:ext cx="409310" cy="46038"/>
          </a:xfrm>
          <a:prstGeom prst="rect">
            <a:avLst/>
          </a:prstGeom>
          <a:solidFill>
            <a:srgbClr val="3741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kstvak 9"/>
          <p:cNvSpPr txBox="1">
            <a:spLocks noChangeArrowheads="1"/>
          </p:cNvSpPr>
          <p:nvPr userDrawn="1"/>
        </p:nvSpPr>
        <p:spPr bwMode="auto">
          <a:xfrm>
            <a:off x="8786416" y="6477001"/>
            <a:ext cx="82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8299E688-A644-41FD-A512-40539045A028}" type="slidenum">
              <a:rPr lang="nl-NL" altLang="en-US" sz="1200" smtClean="0">
                <a:solidFill>
                  <a:srgbClr val="37415A"/>
                </a:solidFill>
              </a:rPr>
              <a:pPr algn="ctr">
                <a:defRPr/>
              </a:pPr>
              <a:t>‹#›</a:t>
            </a:fld>
            <a:endParaRPr lang="nl-NL" altLang="en-US" sz="1200" dirty="0">
              <a:solidFill>
                <a:srgbClr val="3741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813" y="1143000"/>
            <a:ext cx="7236138" cy="1600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 kern="700" spc="0" baseline="0">
                <a:solidFill>
                  <a:srgbClr val="37415A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813" y="3048000"/>
            <a:ext cx="7735338" cy="259080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>
              <a:defRPr>
                <a:latin typeface="Gill Sans" panose="020B0502020104020203" pitchFamily="34" charset="-79"/>
                <a:cs typeface="Gill Sans" panose="020B0502020104020203" pitchFamily="34" charset="-79"/>
              </a:defRPr>
            </a:lvl2pPr>
            <a:lvl3pPr>
              <a:defRPr>
                <a:latin typeface="Gill Sans" panose="020B0502020104020203" pitchFamily="34" charset="-79"/>
                <a:cs typeface="Gill Sans" panose="020B0502020104020203" pitchFamily="34" charset="-79"/>
              </a:defRPr>
            </a:lvl3pPr>
            <a:lvl4pPr>
              <a:defRPr>
                <a:latin typeface="Gill Sans" panose="020B0502020104020203" pitchFamily="34" charset="-79"/>
                <a:cs typeface="Gill Sans" panose="020B0502020104020203" pitchFamily="34" charset="-79"/>
              </a:defRPr>
            </a:lvl4pPr>
            <a:lvl5pPr>
              <a:defRPr>
                <a:latin typeface="Gill Sans" panose="020B0502020104020203" pitchFamily="34" charset="-79"/>
                <a:cs typeface="Gill Sans" panose="020B0502020104020203" pitchFamily="34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1" y="255588"/>
            <a:ext cx="631164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686550" y="400700"/>
            <a:ext cx="22288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Gill Sans" panose="020B0502020104020203" pitchFamily="34" charset="-79"/>
                <a:cs typeface="Gill Sans" panose="020B0502020104020203" pitchFamily="34" charset="-79"/>
              </a:rPr>
              <a:t>Active Ageing Index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82F31D-CEEE-461A-A56C-E175D739C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5" y="302050"/>
            <a:ext cx="1594984" cy="489688"/>
          </a:xfrm>
          <a:prstGeom prst="rect">
            <a:avLst/>
          </a:prstGeom>
        </p:spPr>
      </p:pic>
      <p:pic>
        <p:nvPicPr>
          <p:cNvPr id="23" name="Picture 2" descr="G:\Population\EU Projects\DG-Empl AAI III\Communication\Visualisation\standard-pos-png-low-all\pos-png-vert-lr\EN\LOGO CE_Vertical_EN_quadri_LR.png">
            <a:extLst>
              <a:ext uri="{FF2B5EF4-FFF2-40B4-BE49-F238E27FC236}">
                <a16:creationId xmlns:a16="http://schemas.microsoft.com/office/drawing/2014/main" id="{471B631D-18B7-4E42-9863-EE6D67A177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22" y="202339"/>
            <a:ext cx="1075176" cy="6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82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E9C-5D1E-4BB2-B43E-1E24977D6E32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1117-D655-40D9-8BE7-92EFC5B29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0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E9C-5D1E-4BB2-B43E-1E24977D6E32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1117-D655-40D9-8BE7-92EFC5B29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E9C-5D1E-4BB2-B43E-1E24977D6E32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1117-D655-40D9-8BE7-92EFC5B29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40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7E9C-5D1E-4BB2-B43E-1E24977D6E32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1117-D655-40D9-8BE7-92EFC5B29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5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4A8D-5706-4C5D-B4CC-C7ED28354794}" type="datetime1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9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1BCC-19C4-46A8-9DAA-C2A9DE64B7B0}" type="datetime1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9465-F3C5-4EA4-A699-684635CE1C04}" type="datetime1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B301-0B0D-4EB3-9828-A6FA7BC02185}" type="datetime1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5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DD53-4149-4769-88BA-5FBBDCD8E205}" type="datetime1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39" y="1062988"/>
            <a:ext cx="9918268" cy="5658489"/>
            <a:chOff x="-839" y="1062988"/>
            <a:chExt cx="9918268" cy="565848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533" y="6387009"/>
              <a:ext cx="1089409" cy="334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-839" y="1062988"/>
              <a:ext cx="9918268" cy="1714582"/>
              <a:chOff x="-839" y="1062988"/>
              <a:chExt cx="9918268" cy="1714582"/>
            </a:xfrm>
          </p:grpSpPr>
          <p:sp>
            <p:nvSpPr>
              <p:cNvPr id="8" name="Rectangle 7"/>
              <p:cNvSpPr/>
              <p:nvPr/>
            </p:nvSpPr>
            <p:spPr>
              <a:xfrm flipV="1">
                <a:off x="2057400" y="1393488"/>
                <a:ext cx="7860029" cy="110728"/>
              </a:xfrm>
              <a:prstGeom prst="rect">
                <a:avLst/>
              </a:prstGeom>
              <a:solidFill>
                <a:srgbClr val="F16A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Subtitle 5"/>
              <p:cNvSpPr txBox="1">
                <a:spLocks/>
              </p:cNvSpPr>
              <p:nvPr/>
            </p:nvSpPr>
            <p:spPr>
              <a:xfrm>
                <a:off x="461533" y="1310596"/>
                <a:ext cx="1789563" cy="37490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CH" sz="1400" b="1" spc="100" dirty="0">
                    <a:solidFill>
                      <a:srgbClr val="F16A2B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POPULATION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 flipV="1">
                <a:off x="-839" y="1393491"/>
                <a:ext cx="467543" cy="110727"/>
              </a:xfrm>
              <a:prstGeom prst="rect">
                <a:avLst/>
              </a:prstGeom>
              <a:solidFill>
                <a:srgbClr val="F16A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flipV="1">
                <a:off x="420986" y="1393490"/>
                <a:ext cx="45719" cy="1384080"/>
              </a:xfrm>
              <a:prstGeom prst="rect">
                <a:avLst/>
              </a:prstGeom>
              <a:solidFill>
                <a:srgbClr val="F16A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1096" y="1062988"/>
                <a:ext cx="374204" cy="3392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831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6B01-526F-41EA-9ACD-F1963B274E49}" type="datetime1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3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F8622-4FA9-49C0-A83C-41FCE9893E6C}" type="datetime1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0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0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7E9C-5D1E-4BB2-B43E-1E24977D6E32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31117-D655-40D9-8BE7-92EFC5B29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3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557482" y="486641"/>
            <a:ext cx="9015160" cy="5994610"/>
            <a:chOff x="557482" y="486641"/>
            <a:chExt cx="9015160" cy="5994610"/>
          </a:xfrm>
        </p:grpSpPr>
        <p:grpSp>
          <p:nvGrpSpPr>
            <p:cNvPr id="78" name="Group 77"/>
            <p:cNvGrpSpPr/>
            <p:nvPr/>
          </p:nvGrpSpPr>
          <p:grpSpPr>
            <a:xfrm>
              <a:off x="8801387" y="1161709"/>
              <a:ext cx="696748" cy="603621"/>
              <a:chOff x="8259614" y="1445817"/>
              <a:chExt cx="700405" cy="603621"/>
            </a:xfrm>
          </p:grpSpPr>
          <p:sp>
            <p:nvSpPr>
              <p:cNvPr id="104" name="Rectangle 103"/>
              <p:cNvSpPr/>
              <p:nvPr/>
            </p:nvSpPr>
            <p:spPr>
              <a:xfrm flipV="1">
                <a:off x="8259614" y="1445817"/>
                <a:ext cx="700405" cy="603621"/>
              </a:xfrm>
              <a:prstGeom prst="rect">
                <a:avLst/>
              </a:prstGeom>
              <a:solidFill>
                <a:srgbClr val="0369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614" y="1810135"/>
                <a:ext cx="698657" cy="233207"/>
              </a:xfrm>
              <a:prstGeom prst="rect">
                <a:avLst/>
              </a:prstGeom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8809318" y="5783536"/>
              <a:ext cx="691316" cy="697715"/>
              <a:chOff x="8251076" y="6115661"/>
              <a:chExt cx="691316" cy="697715"/>
            </a:xfrm>
          </p:grpSpPr>
          <p:sp>
            <p:nvSpPr>
              <p:cNvPr id="100" name="Rectangle 99"/>
              <p:cNvSpPr/>
              <p:nvPr/>
            </p:nvSpPr>
            <p:spPr>
              <a:xfrm flipV="1">
                <a:off x="8251076" y="6115661"/>
                <a:ext cx="691316" cy="616611"/>
              </a:xfrm>
              <a:prstGeom prst="rect">
                <a:avLst/>
              </a:prstGeom>
              <a:solidFill>
                <a:srgbClr val="A118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345" y="6332681"/>
                <a:ext cx="530157" cy="480695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8798471" y="486641"/>
              <a:ext cx="699663" cy="617187"/>
              <a:chOff x="8336832" y="796602"/>
              <a:chExt cx="699663" cy="617187"/>
            </a:xfrm>
          </p:grpSpPr>
          <p:sp>
            <p:nvSpPr>
              <p:cNvPr id="92" name="Rectangle 91"/>
              <p:cNvSpPr/>
              <p:nvPr/>
            </p:nvSpPr>
            <p:spPr>
              <a:xfrm flipV="1">
                <a:off x="8336832" y="804865"/>
                <a:ext cx="699663" cy="603621"/>
              </a:xfrm>
              <a:prstGeom prst="rect">
                <a:avLst/>
              </a:prstGeom>
              <a:solidFill>
                <a:srgbClr val="5EBA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8707" y="796602"/>
                <a:ext cx="680693" cy="617187"/>
              </a:xfrm>
              <a:prstGeom prst="rect">
                <a:avLst/>
              </a:prstGeom>
            </p:spPr>
          </p:pic>
        </p:grpSp>
        <p:grpSp>
          <p:nvGrpSpPr>
            <p:cNvPr id="86" name="Group 85"/>
            <p:cNvGrpSpPr/>
            <p:nvPr/>
          </p:nvGrpSpPr>
          <p:grpSpPr>
            <a:xfrm>
              <a:off x="8805756" y="1827855"/>
              <a:ext cx="695939" cy="616803"/>
              <a:chOff x="8340556" y="2149731"/>
              <a:chExt cx="695939" cy="616803"/>
            </a:xfrm>
          </p:grpSpPr>
          <p:sp>
            <p:nvSpPr>
              <p:cNvPr id="87" name="Rectangle 86"/>
              <p:cNvSpPr/>
              <p:nvPr/>
            </p:nvSpPr>
            <p:spPr>
              <a:xfrm flipV="1">
                <a:off x="8340556" y="2149731"/>
                <a:ext cx="695939" cy="601597"/>
              </a:xfrm>
              <a:prstGeom prst="rect">
                <a:avLst/>
              </a:prstGeom>
              <a:solidFill>
                <a:srgbClr val="174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10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7310" y="2161712"/>
                <a:ext cx="667056" cy="604822"/>
              </a:xfrm>
              <a:prstGeom prst="rect">
                <a:avLst/>
              </a:prstGeom>
            </p:spPr>
          </p:pic>
        </p:grpSp>
        <p:grpSp>
          <p:nvGrpSpPr>
            <p:cNvPr id="106" name="Group 105"/>
            <p:cNvGrpSpPr/>
            <p:nvPr/>
          </p:nvGrpSpPr>
          <p:grpSpPr>
            <a:xfrm>
              <a:off x="8805756" y="2492898"/>
              <a:ext cx="692379" cy="601597"/>
              <a:chOff x="8341618" y="2827400"/>
              <a:chExt cx="692378" cy="601597"/>
            </a:xfrm>
          </p:grpSpPr>
          <p:sp>
            <p:nvSpPr>
              <p:cNvPr id="107" name="Rectangle 106"/>
              <p:cNvSpPr/>
              <p:nvPr/>
            </p:nvSpPr>
            <p:spPr>
              <a:xfrm flipV="1">
                <a:off x="8341618" y="2827400"/>
                <a:ext cx="692378" cy="601597"/>
              </a:xfrm>
              <a:prstGeom prst="rect">
                <a:avLst/>
              </a:prstGeom>
              <a:solidFill>
                <a:srgbClr val="27B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0466" y="2873983"/>
                <a:ext cx="560744" cy="508429"/>
              </a:xfrm>
              <a:prstGeom prst="rect">
                <a:avLst/>
              </a:prstGeom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8806818" y="3152402"/>
              <a:ext cx="691316" cy="745614"/>
              <a:chOff x="8342680" y="3475474"/>
              <a:chExt cx="691316" cy="745614"/>
            </a:xfrm>
          </p:grpSpPr>
          <p:sp>
            <p:nvSpPr>
              <p:cNvPr id="117" name="Rectangle 116"/>
              <p:cNvSpPr/>
              <p:nvPr/>
            </p:nvSpPr>
            <p:spPr>
              <a:xfrm flipV="1">
                <a:off x="8342680" y="3475474"/>
                <a:ext cx="691316" cy="601597"/>
              </a:xfrm>
              <a:prstGeom prst="rect">
                <a:avLst/>
              </a:prstGeom>
              <a:solidFill>
                <a:srgbClr val="407F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3768" y="3638550"/>
                <a:ext cx="642477" cy="582538"/>
              </a:xfrm>
              <a:prstGeom prst="rect">
                <a:avLst/>
              </a:prstGeom>
            </p:spPr>
          </p:pic>
        </p:grpSp>
        <p:grpSp>
          <p:nvGrpSpPr>
            <p:cNvPr id="122" name="Group 121"/>
            <p:cNvGrpSpPr/>
            <p:nvPr/>
          </p:nvGrpSpPr>
          <p:grpSpPr>
            <a:xfrm>
              <a:off x="8806818" y="3797897"/>
              <a:ext cx="765824" cy="676183"/>
              <a:chOff x="8225057" y="3616913"/>
              <a:chExt cx="765824" cy="676183"/>
            </a:xfrm>
          </p:grpSpPr>
          <p:sp>
            <p:nvSpPr>
              <p:cNvPr id="123" name="Rectangle 122"/>
              <p:cNvSpPr/>
              <p:nvPr/>
            </p:nvSpPr>
            <p:spPr>
              <a:xfrm flipV="1">
                <a:off x="8225057" y="3628206"/>
                <a:ext cx="691316" cy="592882"/>
              </a:xfrm>
              <a:prstGeom prst="rect">
                <a:avLst/>
              </a:prstGeom>
              <a:solidFill>
                <a:srgbClr val="C42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124" y="3616913"/>
                <a:ext cx="745757" cy="676183"/>
              </a:xfrm>
              <a:prstGeom prst="rect">
                <a:avLst/>
              </a:prstGeom>
            </p:spPr>
          </p:pic>
        </p:grpSp>
        <p:grpSp>
          <p:nvGrpSpPr>
            <p:cNvPr id="130" name="Group 129"/>
            <p:cNvGrpSpPr/>
            <p:nvPr/>
          </p:nvGrpSpPr>
          <p:grpSpPr>
            <a:xfrm>
              <a:off x="8804694" y="4456946"/>
              <a:ext cx="694156" cy="653776"/>
              <a:chOff x="8242284" y="4791448"/>
              <a:chExt cx="694156" cy="653776"/>
            </a:xfrm>
          </p:grpSpPr>
          <p:sp>
            <p:nvSpPr>
              <p:cNvPr id="131" name="Rectangle 130"/>
              <p:cNvSpPr/>
              <p:nvPr/>
            </p:nvSpPr>
            <p:spPr>
              <a:xfrm flipV="1">
                <a:off x="8245124" y="4791448"/>
                <a:ext cx="691316" cy="591914"/>
              </a:xfrm>
              <a:prstGeom prst="rect">
                <a:avLst/>
              </a:prstGeom>
              <a:solidFill>
                <a:srgbClr val="C697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2284" y="4832574"/>
                <a:ext cx="675689" cy="612650"/>
              </a:xfrm>
              <a:prstGeom prst="rect">
                <a:avLst/>
              </a:prstGeom>
            </p:spPr>
          </p:pic>
        </p:grpSp>
        <p:grpSp>
          <p:nvGrpSpPr>
            <p:cNvPr id="134" name="Group 133"/>
            <p:cNvGrpSpPr/>
            <p:nvPr/>
          </p:nvGrpSpPr>
          <p:grpSpPr>
            <a:xfrm>
              <a:off x="557482" y="5019768"/>
              <a:ext cx="8940810" cy="808112"/>
              <a:chOff x="557482" y="5019768"/>
              <a:chExt cx="8940810" cy="808112"/>
            </a:xfrm>
          </p:grpSpPr>
          <p:sp>
            <p:nvSpPr>
              <p:cNvPr id="102" name="Rectangle 101"/>
              <p:cNvSpPr/>
              <p:nvPr/>
            </p:nvSpPr>
            <p:spPr>
              <a:xfrm flipV="1">
                <a:off x="557482" y="5122152"/>
                <a:ext cx="8940810" cy="591914"/>
              </a:xfrm>
              <a:prstGeom prst="rect">
                <a:avLst/>
              </a:prstGeom>
              <a:solidFill>
                <a:srgbClr val="F16A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2370" y="5019768"/>
                <a:ext cx="790949" cy="717158"/>
              </a:xfrm>
              <a:prstGeom prst="rect">
                <a:avLst/>
              </a:prstGeom>
            </p:spPr>
          </p:pic>
          <p:sp>
            <p:nvSpPr>
              <p:cNvPr id="133" name="Subtitle 5"/>
              <p:cNvSpPr txBox="1">
                <a:spLocks/>
              </p:cNvSpPr>
              <p:nvPr/>
            </p:nvSpPr>
            <p:spPr>
              <a:xfrm>
                <a:off x="5703571" y="5452977"/>
                <a:ext cx="1714500" cy="3749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spc="2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POPULATION</a:t>
                </a:r>
              </a:p>
            </p:txBody>
          </p:sp>
        </p:grpSp>
      </p:grpSp>
      <p:sp>
        <p:nvSpPr>
          <p:cNvPr id="7" name="Title 4"/>
          <p:cNvSpPr txBox="1">
            <a:spLocks/>
          </p:cNvSpPr>
          <p:nvPr/>
        </p:nvSpPr>
        <p:spPr>
          <a:xfrm>
            <a:off x="557481" y="2113935"/>
            <a:ext cx="8620156" cy="20566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</a:pPr>
            <a:r>
              <a:rPr lang="ru-RU" b="1" dirty="0"/>
              <a:t>Дорожная карта </a:t>
            </a:r>
            <a:br>
              <a:rPr lang="ru-RU" sz="4000" dirty="0"/>
            </a:br>
            <a:r>
              <a:rPr lang="ru-RU" sz="3600" dirty="0"/>
              <a:t>по обеспечению всестороннего учёта вопросов старения </a:t>
            </a:r>
            <a:br>
              <a:rPr lang="ru-RU" sz="3600" dirty="0"/>
            </a:br>
            <a:r>
              <a:rPr lang="ru-RU" sz="3600" dirty="0"/>
              <a:t>в Республике Беларусь </a:t>
            </a:r>
            <a:endParaRPr lang="en-GB" sz="3600" dirty="0"/>
          </a:p>
        </p:txBody>
      </p:sp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482" y="498880"/>
            <a:ext cx="1990192" cy="6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4"/>
          <p:cNvSpPr txBox="1">
            <a:spLocks/>
          </p:cNvSpPr>
          <p:nvPr/>
        </p:nvSpPr>
        <p:spPr>
          <a:xfrm>
            <a:off x="557481" y="5790825"/>
            <a:ext cx="8773332" cy="886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Виталия </a:t>
            </a:r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</a:rPr>
              <a:t>Гаучайте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</a:rPr>
              <a:t>Виттич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, рук. группы по вопросам народонаселения ЕЭК ООН</a:t>
            </a:r>
          </a:p>
          <a:p>
            <a:pPr algn="l"/>
            <a:r>
              <a:rPr lang="ru-RU" sz="1800" dirty="0"/>
              <a:t>Форум достойного долголетия: Равные возможности для всех поколений</a:t>
            </a:r>
          </a:p>
          <a:p>
            <a:pPr algn="l"/>
            <a:r>
              <a:rPr lang="ru-RU" sz="1800" dirty="0"/>
              <a:t>Минск, 1-2 октября 2019 г.</a:t>
            </a:r>
            <a:endParaRPr lang="en-US" sz="18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8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4A744-6E76-4795-8054-414AC192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811334A-F419-49E2-8A8F-122BEF8A4261}"/>
              </a:ext>
            </a:extLst>
          </p:cNvPr>
          <p:cNvSpPr txBox="1">
            <a:spLocks/>
          </p:cNvSpPr>
          <p:nvPr/>
        </p:nvSpPr>
        <p:spPr>
          <a:xfrm>
            <a:off x="135924" y="208072"/>
            <a:ext cx="9632190" cy="9921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1828800" algn="l"/>
              </a:tabLst>
            </a:pPr>
            <a:r>
              <a:rPr lang="ru-RU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карта: Рекомендации</a:t>
            </a:r>
            <a:br>
              <a:rPr lang="en-US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0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31A35F5-54F6-46AC-A2EE-49B1108E4183}"/>
              </a:ext>
            </a:extLst>
          </p:cNvPr>
          <p:cNvSpPr/>
          <p:nvPr/>
        </p:nvSpPr>
        <p:spPr>
          <a:xfrm>
            <a:off x="1730924" y="1526012"/>
            <a:ext cx="3005543" cy="833471"/>
          </a:xfrm>
          <a:custGeom>
            <a:avLst/>
            <a:gdLst>
              <a:gd name="connsiteX0" fmla="*/ 0 w 3309090"/>
              <a:gd name="connsiteY0" fmla="*/ 0 h 538237"/>
              <a:gd name="connsiteX1" fmla="*/ 3309090 w 3309090"/>
              <a:gd name="connsiteY1" fmla="*/ 0 h 538237"/>
              <a:gd name="connsiteX2" fmla="*/ 3309090 w 3309090"/>
              <a:gd name="connsiteY2" fmla="*/ 538237 h 538237"/>
              <a:gd name="connsiteX3" fmla="*/ 0 w 3309090"/>
              <a:gd name="connsiteY3" fmla="*/ 538237 h 538237"/>
              <a:gd name="connsiteX4" fmla="*/ 0 w 3309090"/>
              <a:gd name="connsiteY4" fmla="*/ 0 h 53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090" h="538237">
                <a:moveTo>
                  <a:pt x="0" y="0"/>
                </a:moveTo>
                <a:lnTo>
                  <a:pt x="3309090" y="0"/>
                </a:lnTo>
                <a:lnTo>
                  <a:pt x="3309090" y="538237"/>
                </a:lnTo>
                <a:lnTo>
                  <a:pt x="0" y="538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ru-RU" sz="1600" dirty="0">
                <a:ea typeface="等?"/>
                <a:cs typeface="Times New Roman" panose="02020603050405020304" pitchFamily="18" charset="0"/>
              </a:rPr>
              <a:t>Интеграция и участие пожилых людей в жизни общества</a:t>
            </a:r>
            <a:endParaRPr lang="en-US" sz="1600" i="0" kern="1200" dirty="0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C52F364-5384-40AF-9835-69CC3D8DD18C}"/>
              </a:ext>
            </a:extLst>
          </p:cNvPr>
          <p:cNvSpPr/>
          <p:nvPr/>
        </p:nvSpPr>
        <p:spPr>
          <a:xfrm>
            <a:off x="1730924" y="6087234"/>
            <a:ext cx="3005543" cy="770766"/>
          </a:xfrm>
          <a:custGeom>
            <a:avLst/>
            <a:gdLst>
              <a:gd name="connsiteX0" fmla="*/ 0 w 3005543"/>
              <a:gd name="connsiteY0" fmla="*/ 0 h 538237"/>
              <a:gd name="connsiteX1" fmla="*/ 3005543 w 3005543"/>
              <a:gd name="connsiteY1" fmla="*/ 0 h 538237"/>
              <a:gd name="connsiteX2" fmla="*/ 3005543 w 3005543"/>
              <a:gd name="connsiteY2" fmla="*/ 538237 h 538237"/>
              <a:gd name="connsiteX3" fmla="*/ 0 w 3005543"/>
              <a:gd name="connsiteY3" fmla="*/ 538237 h 538237"/>
              <a:gd name="connsiteX4" fmla="*/ 0 w 3005543"/>
              <a:gd name="connsiteY4" fmla="*/ 0 h 53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543" h="538237">
                <a:moveTo>
                  <a:pt x="0" y="0"/>
                </a:moveTo>
                <a:lnTo>
                  <a:pt x="3005543" y="0"/>
                </a:lnTo>
                <a:lnTo>
                  <a:pt x="3005543" y="538237"/>
                </a:lnTo>
                <a:lnTo>
                  <a:pt x="0" y="538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ru-RU" sz="1600" dirty="0"/>
              <a:t>Достоинство, здоровье и независимость в пожилом возрасте </a:t>
            </a:r>
            <a:endParaRPr lang="en-US" sz="1600" i="0" kern="1200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23E3CF6E-5429-45DD-A669-232481A1801D}"/>
              </a:ext>
            </a:extLst>
          </p:cNvPr>
          <p:cNvSpPr/>
          <p:nvPr/>
        </p:nvSpPr>
        <p:spPr>
          <a:xfrm>
            <a:off x="5145251" y="6092319"/>
            <a:ext cx="2953873" cy="770766"/>
          </a:xfrm>
          <a:custGeom>
            <a:avLst/>
            <a:gdLst>
              <a:gd name="connsiteX0" fmla="*/ 0 w 2953873"/>
              <a:gd name="connsiteY0" fmla="*/ 0 h 538237"/>
              <a:gd name="connsiteX1" fmla="*/ 2953873 w 2953873"/>
              <a:gd name="connsiteY1" fmla="*/ 0 h 538237"/>
              <a:gd name="connsiteX2" fmla="*/ 2953873 w 2953873"/>
              <a:gd name="connsiteY2" fmla="*/ 538237 h 538237"/>
              <a:gd name="connsiteX3" fmla="*/ 0 w 2953873"/>
              <a:gd name="connsiteY3" fmla="*/ 538237 h 538237"/>
              <a:gd name="connsiteX4" fmla="*/ 0 w 2953873"/>
              <a:gd name="connsiteY4" fmla="*/ 0 h 53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873" h="538237">
                <a:moveTo>
                  <a:pt x="0" y="0"/>
                </a:moveTo>
                <a:lnTo>
                  <a:pt x="2953873" y="0"/>
                </a:lnTo>
                <a:lnTo>
                  <a:pt x="2953873" y="538237"/>
                </a:lnTo>
                <a:lnTo>
                  <a:pt x="0" y="538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ru-RU" sz="1600" dirty="0">
                <a:ea typeface="等?"/>
                <a:cs typeface="Times New Roman" panose="02020603050405020304" pitchFamily="18" charset="0"/>
              </a:rPr>
              <a:t>Семья и поддержание солидарности поколений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endParaRPr lang="en-US" sz="1600" i="0" kern="1200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1D5376B-B1B7-4B75-8F34-24523E888734}"/>
              </a:ext>
            </a:extLst>
          </p:cNvPr>
          <p:cNvSpPr/>
          <p:nvPr/>
        </p:nvSpPr>
        <p:spPr>
          <a:xfrm>
            <a:off x="5169535" y="1533915"/>
            <a:ext cx="2953380" cy="833472"/>
          </a:xfrm>
          <a:custGeom>
            <a:avLst/>
            <a:gdLst>
              <a:gd name="connsiteX0" fmla="*/ 0 w 2953380"/>
              <a:gd name="connsiteY0" fmla="*/ 0 h 538237"/>
              <a:gd name="connsiteX1" fmla="*/ 2953380 w 2953380"/>
              <a:gd name="connsiteY1" fmla="*/ 0 h 538237"/>
              <a:gd name="connsiteX2" fmla="*/ 2953380 w 2953380"/>
              <a:gd name="connsiteY2" fmla="*/ 538237 h 538237"/>
              <a:gd name="connsiteX3" fmla="*/ 0 w 2953380"/>
              <a:gd name="connsiteY3" fmla="*/ 538237 h 538237"/>
              <a:gd name="connsiteX4" fmla="*/ 0 w 2953380"/>
              <a:gd name="connsiteY4" fmla="*/ 0 h 53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380" h="538237">
                <a:moveTo>
                  <a:pt x="0" y="0"/>
                </a:moveTo>
                <a:lnTo>
                  <a:pt x="2953380" y="0"/>
                </a:lnTo>
                <a:lnTo>
                  <a:pt x="2953380" y="538237"/>
                </a:lnTo>
                <a:lnTo>
                  <a:pt x="0" y="538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ru-RU" sz="1600" dirty="0"/>
              <a:t>Гибкое реагирование рынков труда , стимулирование более длительной трудовой жизни</a:t>
            </a:r>
            <a:endParaRPr lang="en-US" sz="1600" i="0" kern="12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6CDA29E-56A1-4FE2-966B-8302EAA71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r="7425" b="4077"/>
          <a:stretch/>
        </p:blipFill>
        <p:spPr bwMode="auto">
          <a:xfrm>
            <a:off x="5169535" y="4364282"/>
            <a:ext cx="2209905" cy="169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CC0E274-ED36-406D-A865-D1C2B87C0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r="30196" b="3229"/>
          <a:stretch/>
        </p:blipFill>
        <p:spPr bwMode="auto">
          <a:xfrm>
            <a:off x="2331240" y="4371311"/>
            <a:ext cx="2405226" cy="16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9746A3-7E84-424A-A7D6-4CF1A1254B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95" y="2486106"/>
            <a:ext cx="2405226" cy="1803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AD2B72-90EF-46ED-B460-15EB51CEA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785" y="2486106"/>
            <a:ext cx="1972345" cy="18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4A744-6E76-4795-8054-414AC192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811334A-F419-49E2-8A8F-122BEF8A4261}"/>
              </a:ext>
            </a:extLst>
          </p:cNvPr>
          <p:cNvSpPr txBox="1">
            <a:spLocks/>
          </p:cNvSpPr>
          <p:nvPr/>
        </p:nvSpPr>
        <p:spPr>
          <a:xfrm>
            <a:off x="135924" y="208072"/>
            <a:ext cx="9632190" cy="9921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1828800" algn="l"/>
              </a:tabLst>
            </a:pPr>
            <a:r>
              <a:rPr lang="ru-RU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карта: Рекомендации</a:t>
            </a:r>
            <a:br>
              <a:rPr lang="en-US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0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31A35F5-54F6-46AC-A2EE-49B1108E4183}"/>
              </a:ext>
            </a:extLst>
          </p:cNvPr>
          <p:cNvSpPr/>
          <p:nvPr/>
        </p:nvSpPr>
        <p:spPr>
          <a:xfrm>
            <a:off x="2295994" y="1636821"/>
            <a:ext cx="6223891" cy="833471"/>
          </a:xfrm>
          <a:custGeom>
            <a:avLst/>
            <a:gdLst>
              <a:gd name="connsiteX0" fmla="*/ 0 w 3309090"/>
              <a:gd name="connsiteY0" fmla="*/ 0 h 538237"/>
              <a:gd name="connsiteX1" fmla="*/ 3309090 w 3309090"/>
              <a:gd name="connsiteY1" fmla="*/ 0 h 538237"/>
              <a:gd name="connsiteX2" fmla="*/ 3309090 w 3309090"/>
              <a:gd name="connsiteY2" fmla="*/ 538237 h 538237"/>
              <a:gd name="connsiteX3" fmla="*/ 0 w 3309090"/>
              <a:gd name="connsiteY3" fmla="*/ 538237 h 538237"/>
              <a:gd name="connsiteX4" fmla="*/ 0 w 3309090"/>
              <a:gd name="connsiteY4" fmla="*/ 0 h 53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090" h="538237">
                <a:moveTo>
                  <a:pt x="0" y="0"/>
                </a:moveTo>
                <a:lnTo>
                  <a:pt x="3309090" y="0"/>
                </a:lnTo>
                <a:lnTo>
                  <a:pt x="3309090" y="538237"/>
                </a:lnTo>
                <a:lnTo>
                  <a:pt x="0" y="538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ru-RU" sz="2400" b="1" dirty="0">
                <a:ea typeface="等?"/>
                <a:cs typeface="Times New Roman" panose="02020603050405020304" pitchFamily="18" charset="0"/>
              </a:rPr>
              <a:t>Интеграция и участие пожилых людей в жизни общества</a:t>
            </a:r>
            <a:endParaRPr lang="en-US" sz="2400" b="1" i="0" kern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9746A3-7E84-424A-A7D6-4CF1A1254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46" y="2583542"/>
            <a:ext cx="6009786" cy="45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3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7709A3-263F-4CD1-8DF7-8E92E5017C43}"/>
              </a:ext>
            </a:extLst>
          </p:cNvPr>
          <p:cNvSpPr/>
          <p:nvPr/>
        </p:nvSpPr>
        <p:spPr>
          <a:xfrm>
            <a:off x="510857" y="1683751"/>
            <a:ext cx="886781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Большой «цифровой разрыв» между старшими и младшими возрастными группами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Недостаточное использование возможностей </a:t>
            </a:r>
            <a:r>
              <a:rPr lang="ru-RU" sz="1600" dirty="0" err="1"/>
              <a:t>волонтерства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Ограниченная мобильность многих пожилых людей, разрыв между городом и селом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Пожилые люди представлены односторонно в средствах массовой информации 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03837C8-809B-476D-BB23-DF8C2C430633}"/>
              </a:ext>
            </a:extLst>
          </p:cNvPr>
          <p:cNvSpPr txBox="1">
            <a:spLocks/>
          </p:cNvSpPr>
          <p:nvPr/>
        </p:nvSpPr>
        <p:spPr>
          <a:xfrm>
            <a:off x="135924" y="208072"/>
            <a:ext cx="9617676" cy="99219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Интеграция и участие пожилых </a:t>
            </a:r>
            <a:br>
              <a:rPr lang="ru-RU" sz="28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людей в жизни общества</a:t>
            </a:r>
          </a:p>
          <a:p>
            <a:pPr algn="r"/>
            <a:endParaRPr lang="en-US" sz="30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12D98-AB6D-4E80-9A71-5106A18D7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2" y="0"/>
            <a:ext cx="1745638" cy="13092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7F23CC-3DF4-4044-97D1-D8C2FF3FD816}"/>
              </a:ext>
            </a:extLst>
          </p:cNvPr>
          <p:cNvSpPr/>
          <p:nvPr/>
        </p:nvSpPr>
        <p:spPr>
          <a:xfrm>
            <a:off x="510857" y="2880250"/>
            <a:ext cx="88678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Расширение масштабов обучения использования ИКТ и применение финансовых стимулов (скидок, субсидирование тарифов на доступ в Интернет) для сокращения цифрового разрыва </a:t>
            </a: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Поддержка </a:t>
            </a:r>
            <a:r>
              <a:rPr lang="ru-RU" dirty="0" err="1"/>
              <a:t>волонтерства</a:t>
            </a:r>
            <a:r>
              <a:rPr lang="ru-RU" dirty="0"/>
              <a:t> с созданием специальных платформ</a:t>
            </a: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Доступное транспортное обслуживание лиц пожилого возраста со сниженными функциональными возможностями; адаптированное жильё</a:t>
            </a: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Формирование механизмов вовлечения пожилых лиц в процессы обсуждения и принятия решений на всех уровнях (советы пожилых)</a:t>
            </a: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Просвещение журналистов по вопросам </a:t>
            </a:r>
            <a:r>
              <a:rPr lang="ru-RU" dirty="0" err="1"/>
              <a:t>избежания</a:t>
            </a:r>
            <a:r>
              <a:rPr lang="ru-RU" dirty="0"/>
              <a:t> в материалах предрассудков и предубеждений в отношении возраста, повышение их осведомленности о понятии активного долголетия, осознания позитивного вклада пожилых людей в жизнь общества. </a:t>
            </a:r>
            <a:endParaRPr lang="en-GB" dirty="0"/>
          </a:p>
          <a:p>
            <a:endParaRPr lang="en-GB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4A744-6E76-4795-8054-414AC192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811334A-F419-49E2-8A8F-122BEF8A4261}"/>
              </a:ext>
            </a:extLst>
          </p:cNvPr>
          <p:cNvSpPr txBox="1">
            <a:spLocks/>
          </p:cNvSpPr>
          <p:nvPr/>
        </p:nvSpPr>
        <p:spPr>
          <a:xfrm>
            <a:off x="135924" y="208072"/>
            <a:ext cx="9632190" cy="9921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1828800" algn="l"/>
              </a:tabLst>
            </a:pPr>
            <a:r>
              <a:rPr lang="ru-RU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карта: Рекомендации</a:t>
            </a:r>
            <a:br>
              <a:rPr lang="en-US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0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14FC321-1F93-4734-BFAD-C11D09F8616D}"/>
              </a:ext>
            </a:extLst>
          </p:cNvPr>
          <p:cNvSpPr/>
          <p:nvPr/>
        </p:nvSpPr>
        <p:spPr>
          <a:xfrm>
            <a:off x="1973943" y="1626660"/>
            <a:ext cx="6516914" cy="992195"/>
          </a:xfrm>
          <a:custGeom>
            <a:avLst/>
            <a:gdLst>
              <a:gd name="connsiteX0" fmla="*/ 0 w 2953380"/>
              <a:gd name="connsiteY0" fmla="*/ 0 h 538237"/>
              <a:gd name="connsiteX1" fmla="*/ 2953380 w 2953380"/>
              <a:gd name="connsiteY1" fmla="*/ 0 h 538237"/>
              <a:gd name="connsiteX2" fmla="*/ 2953380 w 2953380"/>
              <a:gd name="connsiteY2" fmla="*/ 538237 h 538237"/>
              <a:gd name="connsiteX3" fmla="*/ 0 w 2953380"/>
              <a:gd name="connsiteY3" fmla="*/ 538237 h 538237"/>
              <a:gd name="connsiteX4" fmla="*/ 0 w 2953380"/>
              <a:gd name="connsiteY4" fmla="*/ 0 h 53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380" h="538237">
                <a:moveTo>
                  <a:pt x="0" y="0"/>
                </a:moveTo>
                <a:lnTo>
                  <a:pt x="2953380" y="0"/>
                </a:lnTo>
                <a:lnTo>
                  <a:pt x="2953380" y="538237"/>
                </a:lnTo>
                <a:lnTo>
                  <a:pt x="0" y="538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ru-RU" sz="2400" b="1" dirty="0"/>
              <a:t>Гибкое реагирование рынков труда , стимулирование более длительной трудовой жизни</a:t>
            </a:r>
            <a:endParaRPr lang="en-US" sz="2400" b="1" i="0" kern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014DE7-4B93-455F-BBC8-B251332EC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888" y="2668668"/>
            <a:ext cx="4231596" cy="38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3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A35D19-73BD-4710-8613-32411CF1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5797A6A-63DD-4A11-BBC7-AA3BE1AD10EA}"/>
              </a:ext>
            </a:extLst>
          </p:cNvPr>
          <p:cNvSpPr txBox="1">
            <a:spLocks/>
          </p:cNvSpPr>
          <p:nvPr/>
        </p:nvSpPr>
        <p:spPr>
          <a:xfrm>
            <a:off x="135924" y="208072"/>
            <a:ext cx="9617676" cy="99219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defTabSz="711200">
              <a:lnSpc>
                <a:spcPct val="90000"/>
              </a:lnSpc>
              <a:spcAft>
                <a:spcPct val="5000"/>
              </a:spcAft>
            </a:pPr>
            <a:r>
              <a:rPr lang="ru-RU" sz="2800" b="1" dirty="0">
                <a:latin typeface="+mn-lt"/>
              </a:rPr>
              <a:t>Гибкое реагирование рынков труда,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стимулирование более длительной трудовой жизни</a:t>
            </a:r>
            <a:endParaRPr lang="en-US" sz="2800" b="1" dirty="0">
              <a:latin typeface="+mn-lt"/>
            </a:endParaRPr>
          </a:p>
          <a:p>
            <a:pPr algn="r"/>
            <a:endParaRPr lang="en-US" sz="30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EA260-41EB-46E6-8E02-5B7A14282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28" y="0"/>
            <a:ext cx="1313316" cy="12011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75DFF3-05EB-4496-BD55-D1869BC39CA3}"/>
              </a:ext>
            </a:extLst>
          </p:cNvPr>
          <p:cNvSpPr/>
          <p:nvPr/>
        </p:nvSpPr>
        <p:spPr>
          <a:xfrm>
            <a:off x="508000" y="1581835"/>
            <a:ext cx="9245600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Почти один из пяти занятых на рынке труда является в возрасте 55 и более лет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a typeface="等?"/>
                <a:cs typeface="Arial" panose="020B0604020202020204" pitchFamily="34" charset="0"/>
              </a:rPr>
              <a:t>Около четверти пенсионеров обоих полов имеют оплачиваемую работу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Отсутствие адаптации рабочего пространства, гибкого подхода </a:t>
            </a:r>
            <a:endParaRPr lang="fr-CH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a typeface="等?"/>
                <a:cs typeface="Arial" panose="020B0604020202020204" pitchFamily="34" charset="0"/>
              </a:rPr>
              <a:t>Ограниченные возможности обучения на протяжении всей жизни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3FCC1F-0EC4-4587-A1ED-3F29310C81B4}"/>
              </a:ext>
            </a:extLst>
          </p:cNvPr>
          <p:cNvSpPr/>
          <p:nvPr/>
        </p:nvSpPr>
        <p:spPr>
          <a:xfrm>
            <a:off x="508000" y="2849989"/>
            <a:ext cx="9245600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Стратегии</a:t>
            </a:r>
            <a:r>
              <a:rPr lang="en-US" dirty="0"/>
              <a:t> </a:t>
            </a:r>
            <a:r>
              <a:rPr lang="en-US" dirty="0" err="1"/>
              <a:t>экономического</a:t>
            </a:r>
            <a:r>
              <a:rPr lang="en-US" dirty="0"/>
              <a:t> </a:t>
            </a:r>
            <a:r>
              <a:rPr lang="en-US" dirty="0" err="1"/>
              <a:t>роста</a:t>
            </a:r>
            <a:r>
              <a:rPr lang="en-US" dirty="0"/>
              <a:t>, </a:t>
            </a:r>
            <a:r>
              <a:rPr lang="en-US" dirty="0" err="1"/>
              <a:t>способствующие</a:t>
            </a:r>
            <a:r>
              <a:rPr lang="en-US" dirty="0"/>
              <a:t> </a:t>
            </a:r>
            <a:r>
              <a:rPr lang="en-US" dirty="0" err="1"/>
              <a:t>созданию</a:t>
            </a:r>
            <a:r>
              <a:rPr lang="en-US" dirty="0"/>
              <a:t> </a:t>
            </a:r>
            <a:r>
              <a:rPr lang="en-US" dirty="0" err="1"/>
              <a:t>рабочих</a:t>
            </a:r>
            <a:r>
              <a:rPr lang="en-US" dirty="0"/>
              <a:t> </a:t>
            </a:r>
            <a:r>
              <a:rPr lang="en-US" dirty="0" err="1"/>
              <a:t>мест</a:t>
            </a:r>
            <a:endParaRPr lang="ru-RU" dirty="0"/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Поддержка</a:t>
            </a:r>
            <a:r>
              <a:rPr lang="en-US" dirty="0"/>
              <a:t> </a:t>
            </a:r>
            <a:r>
              <a:rPr lang="en-US" dirty="0" err="1"/>
              <a:t>предпринимательства</a:t>
            </a:r>
            <a:r>
              <a:rPr lang="en-US" dirty="0"/>
              <a:t> </a:t>
            </a:r>
            <a:r>
              <a:rPr lang="en-US" dirty="0" err="1"/>
              <a:t>среди</a:t>
            </a:r>
            <a:r>
              <a:rPr lang="en-US" dirty="0"/>
              <a:t> </a:t>
            </a:r>
            <a:r>
              <a:rPr lang="en-US" dirty="0" err="1"/>
              <a:t>пожилых</a:t>
            </a:r>
            <a:r>
              <a:rPr lang="en-US" dirty="0"/>
              <a:t> </a:t>
            </a:r>
            <a:r>
              <a:rPr lang="en-US" dirty="0" err="1"/>
              <a:t>людей</a:t>
            </a:r>
            <a:r>
              <a:rPr lang="en-US" dirty="0"/>
              <a:t> </a:t>
            </a:r>
            <a:endParaRPr lang="ru-RU" dirty="0"/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Помощь</a:t>
            </a:r>
            <a:r>
              <a:rPr lang="en-US" dirty="0"/>
              <a:t> </a:t>
            </a:r>
            <a:r>
              <a:rPr lang="en-US" dirty="0" err="1"/>
              <a:t>пожилым</a:t>
            </a:r>
            <a:r>
              <a:rPr lang="en-US" dirty="0"/>
              <a:t> </a:t>
            </a:r>
            <a:r>
              <a:rPr lang="en-US" dirty="0" err="1"/>
              <a:t>работникам</a:t>
            </a:r>
            <a:r>
              <a:rPr lang="en-US" dirty="0"/>
              <a:t> в </a:t>
            </a:r>
            <a:r>
              <a:rPr lang="en-US" dirty="0" err="1"/>
              <a:t>поиске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endParaRPr lang="ru-RU" dirty="0"/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Усиление контроля за соблюдением запрета на возрастную дискриминацию, а также упрощение системы рассмотрения жалоб</a:t>
            </a: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Стимулирование</a:t>
            </a:r>
            <a:r>
              <a:rPr lang="en-US" dirty="0"/>
              <a:t> </a:t>
            </a:r>
            <a:r>
              <a:rPr lang="en-US" dirty="0" err="1"/>
              <a:t>работодателей</a:t>
            </a:r>
            <a:r>
              <a:rPr lang="en-US" dirty="0"/>
              <a:t> к </a:t>
            </a:r>
            <a:r>
              <a:rPr lang="en-US" dirty="0" err="1"/>
              <a:t>найму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удержанию</a:t>
            </a:r>
            <a:r>
              <a:rPr lang="en-US" dirty="0"/>
              <a:t> </a:t>
            </a:r>
            <a:r>
              <a:rPr lang="en-US" dirty="0" err="1"/>
              <a:t>пожилых</a:t>
            </a:r>
            <a:r>
              <a:rPr lang="en-US" dirty="0"/>
              <a:t> </a:t>
            </a:r>
            <a:r>
              <a:rPr lang="en-US" dirty="0" err="1"/>
              <a:t>работников</a:t>
            </a:r>
            <a:r>
              <a:rPr lang="en-US" dirty="0"/>
              <a:t>, </a:t>
            </a:r>
            <a:r>
              <a:rPr lang="en-US" dirty="0" err="1"/>
              <a:t>предлагая</a:t>
            </a:r>
            <a:r>
              <a:rPr lang="en-US" dirty="0"/>
              <a:t> </a:t>
            </a:r>
            <a:r>
              <a:rPr lang="en-US" dirty="0" err="1"/>
              <a:t>гибкие</a:t>
            </a:r>
            <a:r>
              <a:rPr lang="en-US" dirty="0"/>
              <a:t> </a:t>
            </a:r>
            <a:r>
              <a:rPr lang="en-US" dirty="0" err="1"/>
              <a:t>решения</a:t>
            </a:r>
            <a:r>
              <a:rPr lang="en-US" dirty="0"/>
              <a:t> и </a:t>
            </a:r>
            <a:r>
              <a:rPr lang="en-US" dirty="0" err="1"/>
              <a:t>адаптацию</a:t>
            </a:r>
            <a:r>
              <a:rPr lang="en-US" dirty="0"/>
              <a:t> </a:t>
            </a:r>
            <a:r>
              <a:rPr lang="en-US" dirty="0" err="1"/>
              <a:t>рабочих</a:t>
            </a:r>
            <a:r>
              <a:rPr lang="en-US" dirty="0"/>
              <a:t> </a:t>
            </a:r>
            <a:r>
              <a:rPr lang="en-US" dirty="0" err="1"/>
              <a:t>мест</a:t>
            </a:r>
            <a:endParaRPr lang="ru-RU" dirty="0"/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Разработка</a:t>
            </a:r>
            <a:r>
              <a:rPr lang="en-US" dirty="0"/>
              <a:t> </a:t>
            </a:r>
            <a:r>
              <a:rPr lang="en-US" dirty="0" err="1"/>
              <a:t>стратегии</a:t>
            </a:r>
            <a:r>
              <a:rPr lang="en-US" dirty="0"/>
              <a:t> </a:t>
            </a:r>
            <a:r>
              <a:rPr lang="en-US" dirty="0" err="1"/>
              <a:t>обучения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протяжении</a:t>
            </a:r>
            <a:r>
              <a:rPr lang="en-US" dirty="0"/>
              <a:t> </a:t>
            </a:r>
            <a:r>
              <a:rPr lang="en-US" dirty="0" err="1"/>
              <a:t>всей</a:t>
            </a:r>
            <a:r>
              <a:rPr lang="en-US" dirty="0"/>
              <a:t> </a:t>
            </a:r>
            <a:r>
              <a:rPr lang="en-US" dirty="0" err="1"/>
              <a:t>жизни</a:t>
            </a:r>
            <a:endParaRPr lang="ru-RU" dirty="0"/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Целевые информационные кампании о преимуществах обучения на протяжении всей жизни</a:t>
            </a:r>
            <a:r>
              <a:rPr lang="fr-CH" dirty="0"/>
              <a:t> </a:t>
            </a:r>
            <a:r>
              <a:rPr lang="ru-RU" dirty="0"/>
              <a:t>a) для пожилых людей, b) для работодателей, </a:t>
            </a:r>
            <a:r>
              <a:rPr lang="fr-CH" dirty="0"/>
              <a:t>c</a:t>
            </a:r>
            <a:r>
              <a:rPr lang="ru-RU" dirty="0"/>
              <a:t>) для молодых; </a:t>
            </a:r>
            <a:r>
              <a:rPr lang="fr-CH" dirty="0"/>
              <a:t>d</a:t>
            </a:r>
            <a:r>
              <a:rPr lang="ru-RU" dirty="0"/>
              <a:t>) для лиц и организаций, оказывающих образовательные услуги.</a:t>
            </a:r>
          </a:p>
        </p:txBody>
      </p:sp>
    </p:spTree>
    <p:extLst>
      <p:ext uri="{BB962C8B-B14F-4D97-AF65-F5344CB8AC3E}">
        <p14:creationId xmlns:p14="http://schemas.microsoft.com/office/powerpoint/2010/main" val="27026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4A744-6E76-4795-8054-414AC192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811334A-F419-49E2-8A8F-122BEF8A4261}"/>
              </a:ext>
            </a:extLst>
          </p:cNvPr>
          <p:cNvSpPr txBox="1">
            <a:spLocks/>
          </p:cNvSpPr>
          <p:nvPr/>
        </p:nvSpPr>
        <p:spPr>
          <a:xfrm>
            <a:off x="135924" y="208072"/>
            <a:ext cx="9632190" cy="9921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1828800" algn="l"/>
              </a:tabLst>
            </a:pPr>
            <a:r>
              <a:rPr lang="ru-RU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карта: Рекомендации</a:t>
            </a:r>
            <a:br>
              <a:rPr lang="en-US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0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F53F1AED-53A7-476E-91EF-507F39DCA7D9}"/>
              </a:ext>
            </a:extLst>
          </p:cNvPr>
          <p:cNvSpPr/>
          <p:nvPr/>
        </p:nvSpPr>
        <p:spPr>
          <a:xfrm>
            <a:off x="2541800" y="1681186"/>
            <a:ext cx="5307068" cy="770766"/>
          </a:xfrm>
          <a:custGeom>
            <a:avLst/>
            <a:gdLst>
              <a:gd name="connsiteX0" fmla="*/ 0 w 3005543"/>
              <a:gd name="connsiteY0" fmla="*/ 0 h 538237"/>
              <a:gd name="connsiteX1" fmla="*/ 3005543 w 3005543"/>
              <a:gd name="connsiteY1" fmla="*/ 0 h 538237"/>
              <a:gd name="connsiteX2" fmla="*/ 3005543 w 3005543"/>
              <a:gd name="connsiteY2" fmla="*/ 538237 h 538237"/>
              <a:gd name="connsiteX3" fmla="*/ 0 w 3005543"/>
              <a:gd name="connsiteY3" fmla="*/ 538237 h 538237"/>
              <a:gd name="connsiteX4" fmla="*/ 0 w 3005543"/>
              <a:gd name="connsiteY4" fmla="*/ 0 h 53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543" h="538237">
                <a:moveTo>
                  <a:pt x="0" y="0"/>
                </a:moveTo>
                <a:lnTo>
                  <a:pt x="3005543" y="0"/>
                </a:lnTo>
                <a:lnTo>
                  <a:pt x="3005543" y="538237"/>
                </a:lnTo>
                <a:lnTo>
                  <a:pt x="0" y="538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ru-RU" sz="2400" b="1" dirty="0"/>
              <a:t>Достоинство, здоровье и независимость в пожилом возрасте </a:t>
            </a:r>
            <a:endParaRPr lang="en-US" sz="2400" b="1" i="0" kern="12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A78B1F4-822B-4CD9-8DEA-CF80421D9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r="30196" b="3229"/>
          <a:stretch/>
        </p:blipFill>
        <p:spPr bwMode="auto">
          <a:xfrm>
            <a:off x="2817777" y="2566252"/>
            <a:ext cx="4755114" cy="33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11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A35D19-73BD-4710-8613-32411CF1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5797A6A-63DD-4A11-BBC7-AA3BE1AD10EA}"/>
              </a:ext>
            </a:extLst>
          </p:cNvPr>
          <p:cNvSpPr txBox="1">
            <a:spLocks/>
          </p:cNvSpPr>
          <p:nvPr/>
        </p:nvSpPr>
        <p:spPr>
          <a:xfrm>
            <a:off x="135924" y="208072"/>
            <a:ext cx="9617676" cy="99219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defTabSz="711200">
              <a:lnSpc>
                <a:spcPct val="80000"/>
              </a:lnSpc>
              <a:spcAft>
                <a:spcPct val="5000"/>
              </a:spcAft>
            </a:pPr>
            <a:r>
              <a:rPr lang="ru-RU" sz="2800" b="1" dirty="0">
                <a:latin typeface="+mn-lt"/>
              </a:rPr>
              <a:t>Достоинство, здоровье и независимость </a:t>
            </a:r>
            <a:br>
              <a:rPr lang="fr-CH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в пожилом возрасте </a:t>
            </a:r>
            <a:endParaRPr lang="en-US" sz="2800" b="1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5DFF3-05EB-4496-BD55-D1869BC39CA3}"/>
              </a:ext>
            </a:extLst>
          </p:cNvPr>
          <p:cNvSpPr/>
          <p:nvPr/>
        </p:nvSpPr>
        <p:spPr>
          <a:xfrm>
            <a:off x="508000" y="1581835"/>
            <a:ext cx="92456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22%</a:t>
            </a:r>
            <a:r>
              <a:rPr lang="ru-RU" sz="1600" dirty="0">
                <a:solidFill>
                  <a:schemeClr val="bg1"/>
                </a:solidFill>
              </a:rPr>
              <a:t> жителей Беларуси получают трудовую пенсию по возрасту; </a:t>
            </a:r>
            <a:r>
              <a:rPr lang="ru-RU" sz="1600" dirty="0">
                <a:solidFill>
                  <a:schemeClr val="bg1"/>
                </a:solidFill>
                <a:ea typeface="等?"/>
                <a:cs typeface="Arial" panose="020B0604020202020204" pitchFamily="34" charset="0"/>
              </a:rPr>
              <a:t>Коэффициент замещения пенсии не достигает 40% средней заработной платы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Различия в ожидаемой продолжительности  (и здоровой) жизни по полу, по месту проживания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Мало внимания здоровому образу жизни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a typeface="等?"/>
                <a:cs typeface="Arial" panose="020B0604020202020204" pitchFamily="34" charset="0"/>
              </a:rPr>
              <a:t>Отсутствует стратегия долгосрочного ухода; не разработана система мер в отношении  деменции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a typeface="等?"/>
                <a:cs typeface="Arial" panose="020B0604020202020204" pitchFamily="34" charset="0"/>
              </a:rPr>
              <a:t>Нехватка гериатрической </a:t>
            </a:r>
            <a:r>
              <a:rPr lang="ru-RU" sz="1600" dirty="0" err="1">
                <a:solidFill>
                  <a:schemeClr val="bg1"/>
                </a:solidFill>
                <a:ea typeface="等?"/>
                <a:cs typeface="Arial" panose="020B0604020202020204" pitchFamily="34" charset="0"/>
              </a:rPr>
              <a:t>подгатовки</a:t>
            </a:r>
            <a:r>
              <a:rPr lang="ru-RU" sz="1600" dirty="0">
                <a:solidFill>
                  <a:schemeClr val="bg1"/>
                </a:solidFill>
                <a:ea typeface="等?"/>
                <a:cs typeface="Arial" panose="020B0604020202020204" pitchFamily="34" charset="0"/>
              </a:rPr>
              <a:t> и специалистов-гериатров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3FCC1F-0EC4-4587-A1ED-3F29310C81B4}"/>
              </a:ext>
            </a:extLst>
          </p:cNvPr>
          <p:cNvSpPr/>
          <p:nvPr/>
        </p:nvSpPr>
        <p:spPr>
          <a:xfrm>
            <a:off x="508000" y="3429000"/>
            <a:ext cx="9245600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Повысить финансовую независимость пожилых людей</a:t>
            </a: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Стратегия долгосрочного ухода - непрерывность ухода; интегрированный уход за пожилыми людьми </a:t>
            </a: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На основе анализа потребностей: амбулаторный, стационарный, гериатрический и паллиативный уход, уход на дому</a:t>
            </a: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Расширить льготный доступ к рецептурным лекарственным средствам для лечения/предупреждения хронических болезней </a:t>
            </a: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Поощрение </a:t>
            </a:r>
            <a:r>
              <a:rPr lang="ru-RU" dirty="0" err="1"/>
              <a:t>здоровьесберегающих</a:t>
            </a:r>
            <a:r>
              <a:rPr lang="ru-RU" dirty="0"/>
              <a:t> форм поведения на протяжении всей жизни Профилактические программы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0F7D026F-50A2-4C9C-B539-2638063D8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r="30196" b="3229"/>
          <a:stretch/>
        </p:blipFill>
        <p:spPr bwMode="auto">
          <a:xfrm>
            <a:off x="307374" y="16262"/>
            <a:ext cx="1769076" cy="122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6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4A744-6E76-4795-8054-414AC192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811334A-F419-49E2-8A8F-122BEF8A4261}"/>
              </a:ext>
            </a:extLst>
          </p:cNvPr>
          <p:cNvSpPr txBox="1">
            <a:spLocks/>
          </p:cNvSpPr>
          <p:nvPr/>
        </p:nvSpPr>
        <p:spPr>
          <a:xfrm>
            <a:off x="135924" y="208072"/>
            <a:ext cx="9632190" cy="9921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1828800" algn="l"/>
              </a:tabLst>
            </a:pPr>
            <a:r>
              <a:rPr lang="ru-RU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карта: Рекомендации</a:t>
            </a:r>
            <a:br>
              <a:rPr lang="en-US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0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F53F1AED-53A7-476E-91EF-507F39DCA7D9}"/>
              </a:ext>
            </a:extLst>
          </p:cNvPr>
          <p:cNvSpPr/>
          <p:nvPr/>
        </p:nvSpPr>
        <p:spPr>
          <a:xfrm>
            <a:off x="2541800" y="1681186"/>
            <a:ext cx="5307068" cy="770766"/>
          </a:xfrm>
          <a:custGeom>
            <a:avLst/>
            <a:gdLst>
              <a:gd name="connsiteX0" fmla="*/ 0 w 3005543"/>
              <a:gd name="connsiteY0" fmla="*/ 0 h 538237"/>
              <a:gd name="connsiteX1" fmla="*/ 3005543 w 3005543"/>
              <a:gd name="connsiteY1" fmla="*/ 0 h 538237"/>
              <a:gd name="connsiteX2" fmla="*/ 3005543 w 3005543"/>
              <a:gd name="connsiteY2" fmla="*/ 538237 h 538237"/>
              <a:gd name="connsiteX3" fmla="*/ 0 w 3005543"/>
              <a:gd name="connsiteY3" fmla="*/ 538237 h 538237"/>
              <a:gd name="connsiteX4" fmla="*/ 0 w 3005543"/>
              <a:gd name="connsiteY4" fmla="*/ 0 h 53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543" h="538237">
                <a:moveTo>
                  <a:pt x="0" y="0"/>
                </a:moveTo>
                <a:lnTo>
                  <a:pt x="3005543" y="0"/>
                </a:lnTo>
                <a:lnTo>
                  <a:pt x="3005543" y="538237"/>
                </a:lnTo>
                <a:lnTo>
                  <a:pt x="0" y="538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ru-RU" sz="2400" b="1" dirty="0"/>
              <a:t>Семья и поддержание солидарности поколений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DF3F105-92B2-4E02-AE24-540A03D1F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r="7425" b="4077"/>
          <a:stretch/>
        </p:blipFill>
        <p:spPr bwMode="auto">
          <a:xfrm>
            <a:off x="2781301" y="2533574"/>
            <a:ext cx="4598140" cy="352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824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A35D19-73BD-4710-8613-32411CF1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5797A6A-63DD-4A11-BBC7-AA3BE1AD10EA}"/>
              </a:ext>
            </a:extLst>
          </p:cNvPr>
          <p:cNvSpPr txBox="1">
            <a:spLocks/>
          </p:cNvSpPr>
          <p:nvPr/>
        </p:nvSpPr>
        <p:spPr>
          <a:xfrm>
            <a:off x="135924" y="208072"/>
            <a:ext cx="9617676" cy="99219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defTabSz="711200">
              <a:lnSpc>
                <a:spcPct val="80000"/>
              </a:lnSpc>
              <a:spcAft>
                <a:spcPct val="5000"/>
              </a:spcAft>
            </a:pPr>
            <a:r>
              <a:rPr lang="ru-RU" sz="2800" b="1" dirty="0">
                <a:latin typeface="+mn-lt"/>
              </a:rPr>
              <a:t>Семья и поддержание солидарности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поколений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5DFF3-05EB-4496-BD55-D1869BC39CA3}"/>
              </a:ext>
            </a:extLst>
          </p:cNvPr>
          <p:cNvSpPr/>
          <p:nvPr/>
        </p:nvSpPr>
        <p:spPr>
          <a:xfrm>
            <a:off x="508000" y="1581835"/>
            <a:ext cx="9245600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a typeface="等?"/>
                <a:cs typeface="Arial" panose="020B0604020202020204" pitchFamily="34" charset="0"/>
              </a:rPr>
              <a:t>Большинство населения Беларуси согласны с тем, что забота о пожилых - это ответственность семьи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a typeface="等?"/>
                <a:cs typeface="Arial" panose="020B0604020202020204" pitchFamily="34" charset="0"/>
              </a:rPr>
              <a:t>Домашнее хозяйство + уход в основном со стороны женщин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a typeface="等?"/>
                <a:cs typeface="Arial" panose="020B0604020202020204" pitchFamily="34" charset="0"/>
              </a:rPr>
              <a:t>Изменение семейных и жилищных условий (более чем одна треть </a:t>
            </a:r>
            <a:r>
              <a:rPr lang="ru-RU" sz="1600" dirty="0" err="1">
                <a:solidFill>
                  <a:schemeClr val="bg1"/>
                </a:solidFill>
                <a:ea typeface="等?"/>
                <a:cs typeface="Arial" panose="020B0604020202020204" pitchFamily="34" charset="0"/>
              </a:rPr>
              <a:t>пожылых</a:t>
            </a:r>
            <a:r>
              <a:rPr lang="ru-RU" sz="1600" dirty="0">
                <a:solidFill>
                  <a:schemeClr val="bg1"/>
                </a:solidFill>
                <a:ea typeface="等?"/>
                <a:cs typeface="Arial" panose="020B0604020202020204" pitchFamily="34" charset="0"/>
              </a:rPr>
              <a:t> живут одиноко)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a typeface="等?"/>
                <a:cs typeface="Arial" panose="020B0604020202020204" pitchFamily="34" charset="0"/>
              </a:rPr>
              <a:t>Сбор данных о распространенности насилия в отношении пожилых людей не ведется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3FCC1F-0EC4-4587-A1ED-3F29310C81B4}"/>
              </a:ext>
            </a:extLst>
          </p:cNvPr>
          <p:cNvSpPr/>
          <p:nvPr/>
        </p:nvSpPr>
        <p:spPr>
          <a:xfrm>
            <a:off x="508000" y="2755900"/>
            <a:ext cx="9245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19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/>
              <a:t>Публичные кампании: более равномерное распределение трудовых и семейных обязанностей между мужчинами и женщинами и между поколениями</a:t>
            </a:r>
          </a:p>
          <a:p>
            <a:pPr marL="457200" indent="-457200">
              <a:lnSpc>
                <a:spcPts val="19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/>
              <a:t>Признание различных семейных ситуаций </a:t>
            </a:r>
          </a:p>
          <a:p>
            <a:pPr marL="457200" indent="-457200">
              <a:lnSpc>
                <a:spcPts val="19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/>
              <a:t>Предупредить насилие в отношении пожилых и отсутствие заботы о них</a:t>
            </a:r>
          </a:p>
          <a:p>
            <a:pPr marL="457200" indent="-457200">
              <a:lnSpc>
                <a:spcPts val="19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/>
              <a:t>Услуги, позволяющие сочетать уход и работу </a:t>
            </a:r>
          </a:p>
          <a:p>
            <a:pPr marL="457200" indent="-457200">
              <a:lnSpc>
                <a:spcPts val="19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/>
              <a:t>Обучение и поддержка для лиц, осуществляющих неформальный уход</a:t>
            </a:r>
          </a:p>
          <a:p>
            <a:pPr marL="457200" indent="-457200">
              <a:lnSpc>
                <a:spcPts val="19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/>
              <a:t>Меры по поддержке реинтеграции в рынок труда</a:t>
            </a:r>
            <a:r>
              <a:rPr lang="fr-CH" dirty="0"/>
              <a:t> </a:t>
            </a:r>
            <a:r>
              <a:rPr lang="ru-RU" dirty="0"/>
              <a:t>после длительного перерыва по уходу за пожилыми (супруг, родителей, близких)</a:t>
            </a:r>
          </a:p>
          <a:p>
            <a:pPr marL="457200" indent="-457200">
              <a:lnSpc>
                <a:spcPts val="19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/>
              <a:t>Укреплять роль местных сообществ и социальных сетей </a:t>
            </a:r>
          </a:p>
          <a:p>
            <a:pPr marL="457200" indent="-457200">
              <a:lnSpc>
                <a:spcPts val="19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/>
              <a:t>Поощрение </a:t>
            </a:r>
            <a:r>
              <a:rPr lang="ru-RU" dirty="0" err="1"/>
              <a:t>межпоколенческой</a:t>
            </a:r>
            <a:r>
              <a:rPr lang="ru-RU" dirty="0"/>
              <a:t> волонтерской деятельности</a:t>
            </a:r>
          </a:p>
          <a:p>
            <a:pPr marL="457200" indent="-457200">
              <a:lnSpc>
                <a:spcPts val="19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/>
              <a:t>Учитывать мнения всех возрастных групп и мужчин и женщин в равной степени при разработке политики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80ED868-4DA0-413E-AD1B-432992FAC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r="7425" b="4077"/>
          <a:stretch/>
        </p:blipFill>
        <p:spPr bwMode="auto">
          <a:xfrm>
            <a:off x="304801" y="0"/>
            <a:ext cx="1701553" cy="13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4A744-6E76-4795-8054-414AC192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811334A-F419-49E2-8A8F-122BEF8A4261}"/>
              </a:ext>
            </a:extLst>
          </p:cNvPr>
          <p:cNvSpPr txBox="1">
            <a:spLocks/>
          </p:cNvSpPr>
          <p:nvPr/>
        </p:nvSpPr>
        <p:spPr>
          <a:xfrm>
            <a:off x="135924" y="208072"/>
            <a:ext cx="9632190" cy="9921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1828800" algn="l"/>
              </a:tabLst>
            </a:pPr>
            <a:r>
              <a:rPr lang="fr-CH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3000" b="1" spc="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квозные</a:t>
            </a:r>
            <a:r>
              <a:rPr lang="ru-RU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вопросы</a:t>
            </a:r>
            <a:br>
              <a:rPr lang="en-US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0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A0223-695F-4D09-A631-AB1BBFD54BF8}"/>
              </a:ext>
            </a:extLst>
          </p:cNvPr>
          <p:cNvSpPr/>
          <p:nvPr/>
        </p:nvSpPr>
        <p:spPr>
          <a:xfrm>
            <a:off x="539525" y="1606034"/>
            <a:ext cx="6108339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Гендерное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равенство</a:t>
            </a:r>
            <a:r>
              <a:rPr lang="en-US" sz="2400" dirty="0">
                <a:solidFill>
                  <a:schemeClr val="bg1"/>
                </a:solidFill>
              </a:rPr>
              <a:t> в </a:t>
            </a:r>
            <a:r>
              <a:rPr lang="en-US" sz="2400" dirty="0" err="1">
                <a:solidFill>
                  <a:schemeClr val="bg1"/>
                </a:solidFill>
              </a:rPr>
              <a:t>стареющем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обществе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BCBA5-E0F4-46D8-828B-1CCEBBFAC19C}"/>
              </a:ext>
            </a:extLst>
          </p:cNvPr>
          <p:cNvSpPr/>
          <p:nvPr/>
        </p:nvSpPr>
        <p:spPr>
          <a:xfrm>
            <a:off x="539524" y="2067699"/>
            <a:ext cx="9061676" cy="146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等?"/>
                <a:cs typeface="Arial" panose="020B0604020202020204" pitchFamily="34" charset="0"/>
              </a:rPr>
              <a:t>Понятие ценности равенства между мужчинами и женщинами и важность более равноправного распределения домашних обязанностей и ухода за членами семьи</a:t>
            </a: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Осознание повышенных рисков насилия, изоляции, одиночества пожилых женщин, часто одинокого проживающих в старости </a:t>
            </a: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Постепенное выравнивание возраста выхода на пенсию для мужчин и женщин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62048-5C2D-480E-9E0D-A58B22236C72}"/>
              </a:ext>
            </a:extLst>
          </p:cNvPr>
          <p:cNvSpPr/>
          <p:nvPr/>
        </p:nvSpPr>
        <p:spPr>
          <a:xfrm>
            <a:off x="2642432" y="3613373"/>
            <a:ext cx="7125681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Исследования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сбор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данных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мониторинг</a:t>
            </a:r>
            <a:r>
              <a:rPr lang="en-US" sz="2400" dirty="0">
                <a:solidFill>
                  <a:schemeClr val="bg1"/>
                </a:solidFill>
              </a:rPr>
              <a:t> и </a:t>
            </a:r>
            <a:r>
              <a:rPr lang="en-US" sz="2400" dirty="0" err="1">
                <a:solidFill>
                  <a:schemeClr val="bg1"/>
                </a:solidFill>
              </a:rPr>
              <a:t>оценка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09DB9-0000-46B0-90B1-CAF4C3995BDD}"/>
              </a:ext>
            </a:extLst>
          </p:cNvPr>
          <p:cNvSpPr/>
          <p:nvPr/>
        </p:nvSpPr>
        <p:spPr>
          <a:xfrm>
            <a:off x="539524" y="4156210"/>
            <a:ext cx="9228589" cy="238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等?"/>
                <a:cs typeface="Times New Roman" panose="02020603050405020304" pitchFamily="18" charset="0"/>
              </a:rPr>
              <a:t>Усовершенствовать порядок сбора данных по вопросам старения в соответствии с Рекомендациями ЕЭК ООН по статистике в области старения населения</a:t>
            </a:r>
          </a:p>
          <a:p>
            <a:pPr marL="285750" marR="0" lvl="0" indent="-28575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Укрепление координации и взаимодействия с исследовательскими институтами в вопросах изучения вопросов старения</a:t>
            </a:r>
          </a:p>
          <a:p>
            <a:pPr marL="285750" marR="0" lvl="0" indent="-28575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Расширение тематики исследований с включением в нее проблем, по которым пока отсутствует эмпирическая база</a:t>
            </a:r>
          </a:p>
          <a:p>
            <a:pPr marL="285750" marR="0" lvl="0" indent="-28575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等?"/>
                <a:cs typeface="Times New Roman" panose="02020603050405020304" pitchFamily="18" charset="0"/>
              </a:rPr>
              <a:t>Разработать контрольные показатели для мониторинга прогресса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endParaRPr lang="en-GB" dirty="0">
              <a:latin typeface="Times New Roman" panose="02020603050405020304" pitchFamily="18" charset="0"/>
              <a:ea typeface="等?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7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461542" y="208072"/>
            <a:ext cx="9014056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 ЕЭК ООН</a:t>
            </a:r>
            <a:br>
              <a:rPr lang="fr-CH" sz="32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spc="50" dirty="0">
                <a:solidFill>
                  <a:srgbClr val="F16A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Государства-члены</a:t>
            </a:r>
            <a:endParaRPr lang="en-US" sz="24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463" y="1550682"/>
            <a:ext cx="8698125" cy="45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900463" y="5358103"/>
            <a:ext cx="8698125" cy="1089529"/>
          </a:xfrm>
          <a:prstGeom prst="rect">
            <a:avLst/>
          </a:prstGeom>
          <a:solidFill>
            <a:srgbClr val="E2F0D9">
              <a:alpha val="69804"/>
            </a:srgbClr>
          </a:solidFill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государства-члены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17 %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мирового населения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&gt;30 %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мирового населения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65+ 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2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F2A718-3C4B-4EC8-870D-97BDDD44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59FF4DC-DE6C-43CC-8DEA-A92AC733D334}"/>
              </a:ext>
            </a:extLst>
          </p:cNvPr>
          <p:cNvSpPr txBox="1">
            <a:spLocks/>
          </p:cNvSpPr>
          <p:nvPr/>
        </p:nvSpPr>
        <p:spPr>
          <a:xfrm>
            <a:off x="135924" y="208072"/>
            <a:ext cx="9632190" cy="9921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1828800" algn="l"/>
              </a:tabLst>
            </a:pPr>
            <a:r>
              <a:rPr lang="ru-RU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Дальнейшие шаги</a:t>
            </a:r>
            <a:br>
              <a:rPr lang="en-US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0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9BBF27-A285-46CA-A4F9-CFDD8F2097BC}"/>
              </a:ext>
            </a:extLst>
          </p:cNvPr>
          <p:cNvSpPr/>
          <p:nvPr/>
        </p:nvSpPr>
        <p:spPr>
          <a:xfrm>
            <a:off x="646112" y="2070149"/>
            <a:ext cx="7278687" cy="337528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/>
                </a:solidFill>
              </a:rPr>
              <a:t>Принятие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национальной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стратегии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/>
                </a:solidFill>
              </a:rPr>
              <a:t>Разработ</a:t>
            </a:r>
            <a:r>
              <a:rPr lang="ru-RU" sz="2400" b="1" dirty="0">
                <a:solidFill>
                  <a:schemeClr val="bg1"/>
                </a:solidFill>
              </a:rPr>
              <a:t>ка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план</a:t>
            </a:r>
            <a:r>
              <a:rPr lang="ru-RU" sz="2400" b="1" dirty="0">
                <a:solidFill>
                  <a:schemeClr val="bg1"/>
                </a:solidFill>
              </a:rPr>
              <a:t>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действий</a:t>
            </a:r>
            <a:r>
              <a:rPr lang="en-US" sz="2400" b="1" dirty="0">
                <a:solidFill>
                  <a:schemeClr val="bg1"/>
                </a:solidFill>
              </a:rPr>
              <a:t> и </a:t>
            </a:r>
            <a:r>
              <a:rPr lang="en-US" sz="2400" b="1" dirty="0" err="1">
                <a:solidFill>
                  <a:schemeClr val="bg1"/>
                </a:solidFill>
              </a:rPr>
              <a:t>распредел</a:t>
            </a:r>
            <a:r>
              <a:rPr lang="ru-RU" sz="2400" b="1" dirty="0" err="1">
                <a:solidFill>
                  <a:schemeClr val="bg1"/>
                </a:solidFill>
              </a:rPr>
              <a:t>ение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обязанност</a:t>
            </a:r>
            <a:r>
              <a:rPr lang="ru-RU" sz="2400" b="1" dirty="0">
                <a:solidFill>
                  <a:schemeClr val="bg1"/>
                </a:solidFill>
              </a:rPr>
              <a:t>ей</a:t>
            </a:r>
            <a:r>
              <a:rPr lang="en-US" sz="2400" b="1" dirty="0">
                <a:solidFill>
                  <a:schemeClr val="bg1"/>
                </a:solidFill>
              </a:rPr>
              <a:t> и </a:t>
            </a:r>
            <a:r>
              <a:rPr lang="en-US" sz="2400" b="1" dirty="0" err="1">
                <a:solidFill>
                  <a:schemeClr val="bg1"/>
                </a:solidFill>
              </a:rPr>
              <a:t>бюджет</a:t>
            </a:r>
            <a:r>
              <a:rPr lang="ru-RU" sz="2400" b="1" dirty="0">
                <a:solidFill>
                  <a:schemeClr val="bg1"/>
                </a:solidFill>
              </a:rPr>
              <a:t>а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/>
                </a:solidFill>
              </a:rPr>
              <a:t>Институционализация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коо</a:t>
            </a:r>
            <a:r>
              <a:rPr lang="en-US" sz="2400" b="1" dirty="0" err="1">
                <a:solidFill>
                  <a:schemeClr val="bg1"/>
                </a:solidFill>
              </a:rPr>
              <a:t>рдина</a:t>
            </a:r>
            <a:r>
              <a:rPr lang="ru-RU" sz="2400" b="1" dirty="0" err="1">
                <a:solidFill>
                  <a:schemeClr val="bg1"/>
                </a:solidFill>
              </a:rPr>
              <a:t>ции</a:t>
            </a:r>
            <a:r>
              <a:rPr lang="ru-RU" sz="2400" b="1" dirty="0">
                <a:solidFill>
                  <a:schemeClr val="bg1"/>
                </a:solidFill>
              </a:rPr>
              <a:t> под эгидой Национальной комиссии по народонаселению 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/>
                </a:solidFill>
              </a:rPr>
              <a:t>Мониторинг</a:t>
            </a:r>
            <a:r>
              <a:rPr lang="en-US" sz="2400" b="1" dirty="0">
                <a:solidFill>
                  <a:schemeClr val="bg1"/>
                </a:solidFill>
              </a:rPr>
              <a:t> и </a:t>
            </a:r>
            <a:r>
              <a:rPr lang="en-US" sz="2400" b="1" dirty="0" err="1">
                <a:solidFill>
                  <a:schemeClr val="bg1"/>
                </a:solidFill>
              </a:rPr>
              <a:t>оценка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/>
                </a:solidFill>
              </a:rPr>
              <a:t>Работа</a:t>
            </a:r>
            <a:r>
              <a:rPr lang="en-US" sz="2400" b="1" dirty="0">
                <a:solidFill>
                  <a:schemeClr val="bg1"/>
                </a:solidFill>
              </a:rPr>
              <a:t> с </a:t>
            </a:r>
            <a:r>
              <a:rPr lang="en-US" sz="2400" b="1" dirty="0" err="1">
                <a:solidFill>
                  <a:schemeClr val="bg1"/>
                </a:solidFill>
              </a:rPr>
              <a:t>партнерами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на национальном и международном уровне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roup 266"/>
          <p:cNvGrpSpPr/>
          <p:nvPr/>
        </p:nvGrpSpPr>
        <p:grpSpPr>
          <a:xfrm>
            <a:off x="413355" y="486641"/>
            <a:ext cx="9159287" cy="5994610"/>
            <a:chOff x="413355" y="486641"/>
            <a:chExt cx="9159287" cy="5994610"/>
          </a:xfrm>
        </p:grpSpPr>
        <p:grpSp>
          <p:nvGrpSpPr>
            <p:cNvPr id="268" name="Group 267"/>
            <p:cNvGrpSpPr/>
            <p:nvPr/>
          </p:nvGrpSpPr>
          <p:grpSpPr>
            <a:xfrm>
              <a:off x="8801387" y="1161709"/>
              <a:ext cx="696748" cy="603621"/>
              <a:chOff x="8259614" y="1445817"/>
              <a:chExt cx="700405" cy="603621"/>
            </a:xfrm>
          </p:grpSpPr>
          <p:sp>
            <p:nvSpPr>
              <p:cNvPr id="294" name="Rectangle 293"/>
              <p:cNvSpPr/>
              <p:nvPr/>
            </p:nvSpPr>
            <p:spPr>
              <a:xfrm flipV="1">
                <a:off x="8259614" y="1445817"/>
                <a:ext cx="700405" cy="603621"/>
              </a:xfrm>
              <a:prstGeom prst="rect">
                <a:avLst/>
              </a:prstGeom>
              <a:solidFill>
                <a:srgbClr val="0369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5" name="Picture 29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614" y="1810135"/>
                <a:ext cx="698657" cy="233207"/>
              </a:xfrm>
              <a:prstGeom prst="rect">
                <a:avLst/>
              </a:prstGeom>
            </p:spPr>
          </p:pic>
        </p:grpSp>
        <p:grpSp>
          <p:nvGrpSpPr>
            <p:cNvPr id="269" name="Group 268"/>
            <p:cNvGrpSpPr/>
            <p:nvPr/>
          </p:nvGrpSpPr>
          <p:grpSpPr>
            <a:xfrm>
              <a:off x="8809318" y="5783536"/>
              <a:ext cx="691316" cy="697715"/>
              <a:chOff x="8251076" y="6115661"/>
              <a:chExt cx="691316" cy="697715"/>
            </a:xfrm>
          </p:grpSpPr>
          <p:sp>
            <p:nvSpPr>
              <p:cNvPr id="292" name="Rectangle 291"/>
              <p:cNvSpPr/>
              <p:nvPr/>
            </p:nvSpPr>
            <p:spPr>
              <a:xfrm flipV="1">
                <a:off x="8251076" y="6115661"/>
                <a:ext cx="691316" cy="616611"/>
              </a:xfrm>
              <a:prstGeom prst="rect">
                <a:avLst/>
              </a:prstGeom>
              <a:solidFill>
                <a:srgbClr val="A118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3" name="Picture 29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345" y="6332681"/>
                <a:ext cx="530157" cy="480695"/>
              </a:xfrm>
              <a:prstGeom prst="rect">
                <a:avLst/>
              </a:prstGeom>
            </p:spPr>
          </p:pic>
        </p:grpSp>
        <p:grpSp>
          <p:nvGrpSpPr>
            <p:cNvPr id="270" name="Group 269"/>
            <p:cNvGrpSpPr/>
            <p:nvPr/>
          </p:nvGrpSpPr>
          <p:grpSpPr>
            <a:xfrm>
              <a:off x="8798471" y="486641"/>
              <a:ext cx="699663" cy="617187"/>
              <a:chOff x="8336832" y="796602"/>
              <a:chExt cx="699663" cy="617187"/>
            </a:xfrm>
          </p:grpSpPr>
          <p:sp>
            <p:nvSpPr>
              <p:cNvPr id="290" name="Rectangle 289"/>
              <p:cNvSpPr/>
              <p:nvPr/>
            </p:nvSpPr>
            <p:spPr>
              <a:xfrm flipV="1">
                <a:off x="8336832" y="804865"/>
                <a:ext cx="699663" cy="603621"/>
              </a:xfrm>
              <a:prstGeom prst="rect">
                <a:avLst/>
              </a:prstGeom>
              <a:solidFill>
                <a:srgbClr val="5EBA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1" name="Picture 29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8707" y="796602"/>
                <a:ext cx="680693" cy="617187"/>
              </a:xfrm>
              <a:prstGeom prst="rect">
                <a:avLst/>
              </a:prstGeom>
            </p:spPr>
          </p:pic>
        </p:grpSp>
        <p:grpSp>
          <p:nvGrpSpPr>
            <p:cNvPr id="271" name="Group 270"/>
            <p:cNvGrpSpPr/>
            <p:nvPr/>
          </p:nvGrpSpPr>
          <p:grpSpPr>
            <a:xfrm>
              <a:off x="8805756" y="1827855"/>
              <a:ext cx="695939" cy="616803"/>
              <a:chOff x="8340556" y="2149731"/>
              <a:chExt cx="695939" cy="616803"/>
            </a:xfrm>
          </p:grpSpPr>
          <p:sp>
            <p:nvSpPr>
              <p:cNvPr id="288" name="Rectangle 287"/>
              <p:cNvSpPr/>
              <p:nvPr/>
            </p:nvSpPr>
            <p:spPr>
              <a:xfrm flipV="1">
                <a:off x="8340556" y="2149731"/>
                <a:ext cx="695939" cy="601597"/>
              </a:xfrm>
              <a:prstGeom prst="rect">
                <a:avLst/>
              </a:prstGeom>
              <a:solidFill>
                <a:srgbClr val="174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9" name="Picture 28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10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7310" y="2161712"/>
                <a:ext cx="667056" cy="604822"/>
              </a:xfrm>
              <a:prstGeom prst="rect">
                <a:avLst/>
              </a:prstGeom>
            </p:spPr>
          </p:pic>
        </p:grpSp>
        <p:grpSp>
          <p:nvGrpSpPr>
            <p:cNvPr id="272" name="Group 271"/>
            <p:cNvGrpSpPr/>
            <p:nvPr/>
          </p:nvGrpSpPr>
          <p:grpSpPr>
            <a:xfrm>
              <a:off x="8805756" y="2492898"/>
              <a:ext cx="692379" cy="601597"/>
              <a:chOff x="8341618" y="2827400"/>
              <a:chExt cx="692378" cy="601597"/>
            </a:xfrm>
          </p:grpSpPr>
          <p:sp>
            <p:nvSpPr>
              <p:cNvPr id="286" name="Rectangle 285"/>
              <p:cNvSpPr/>
              <p:nvPr/>
            </p:nvSpPr>
            <p:spPr>
              <a:xfrm flipV="1">
                <a:off x="8341618" y="2827400"/>
                <a:ext cx="692378" cy="601597"/>
              </a:xfrm>
              <a:prstGeom prst="rect">
                <a:avLst/>
              </a:prstGeom>
              <a:solidFill>
                <a:srgbClr val="27B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7" name="Picture 28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0466" y="2873983"/>
                <a:ext cx="560744" cy="508429"/>
              </a:xfrm>
              <a:prstGeom prst="rect">
                <a:avLst/>
              </a:prstGeom>
            </p:spPr>
          </p:pic>
        </p:grpSp>
        <p:grpSp>
          <p:nvGrpSpPr>
            <p:cNvPr id="273" name="Group 272"/>
            <p:cNvGrpSpPr/>
            <p:nvPr/>
          </p:nvGrpSpPr>
          <p:grpSpPr>
            <a:xfrm>
              <a:off x="8806818" y="3152402"/>
              <a:ext cx="691316" cy="745614"/>
              <a:chOff x="8342680" y="3475474"/>
              <a:chExt cx="691316" cy="745614"/>
            </a:xfrm>
          </p:grpSpPr>
          <p:sp>
            <p:nvSpPr>
              <p:cNvPr id="284" name="Rectangle 283"/>
              <p:cNvSpPr/>
              <p:nvPr/>
            </p:nvSpPr>
            <p:spPr>
              <a:xfrm flipV="1">
                <a:off x="8342680" y="3475474"/>
                <a:ext cx="691316" cy="601597"/>
              </a:xfrm>
              <a:prstGeom prst="rect">
                <a:avLst/>
              </a:prstGeom>
              <a:solidFill>
                <a:srgbClr val="407F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5" name="Picture 28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3768" y="3638550"/>
                <a:ext cx="642477" cy="582538"/>
              </a:xfrm>
              <a:prstGeom prst="rect">
                <a:avLst/>
              </a:prstGeom>
            </p:spPr>
          </p:pic>
        </p:grpSp>
        <p:grpSp>
          <p:nvGrpSpPr>
            <p:cNvPr id="274" name="Group 273"/>
            <p:cNvGrpSpPr/>
            <p:nvPr/>
          </p:nvGrpSpPr>
          <p:grpSpPr>
            <a:xfrm>
              <a:off x="8806818" y="3797897"/>
              <a:ext cx="765824" cy="676183"/>
              <a:chOff x="8225057" y="3616913"/>
              <a:chExt cx="765824" cy="676183"/>
            </a:xfrm>
          </p:grpSpPr>
          <p:sp>
            <p:nvSpPr>
              <p:cNvPr id="282" name="Rectangle 281"/>
              <p:cNvSpPr/>
              <p:nvPr/>
            </p:nvSpPr>
            <p:spPr>
              <a:xfrm flipV="1">
                <a:off x="8225057" y="3628206"/>
                <a:ext cx="691316" cy="592882"/>
              </a:xfrm>
              <a:prstGeom prst="rect">
                <a:avLst/>
              </a:prstGeom>
              <a:solidFill>
                <a:srgbClr val="C42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3" name="Picture 28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124" y="3616913"/>
                <a:ext cx="745757" cy="676183"/>
              </a:xfrm>
              <a:prstGeom prst="rect">
                <a:avLst/>
              </a:prstGeom>
            </p:spPr>
          </p:pic>
        </p:grpSp>
        <p:grpSp>
          <p:nvGrpSpPr>
            <p:cNvPr id="275" name="Group 274"/>
            <p:cNvGrpSpPr/>
            <p:nvPr/>
          </p:nvGrpSpPr>
          <p:grpSpPr>
            <a:xfrm>
              <a:off x="8804694" y="4456946"/>
              <a:ext cx="694156" cy="653776"/>
              <a:chOff x="8242284" y="4791448"/>
              <a:chExt cx="694156" cy="653776"/>
            </a:xfrm>
          </p:grpSpPr>
          <p:sp>
            <p:nvSpPr>
              <p:cNvPr id="280" name="Rectangle 279"/>
              <p:cNvSpPr/>
              <p:nvPr/>
            </p:nvSpPr>
            <p:spPr>
              <a:xfrm flipV="1">
                <a:off x="8245124" y="4791448"/>
                <a:ext cx="691316" cy="591914"/>
              </a:xfrm>
              <a:prstGeom prst="rect">
                <a:avLst/>
              </a:prstGeom>
              <a:solidFill>
                <a:srgbClr val="C697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1" name="Picture 280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2284" y="4832574"/>
                <a:ext cx="675689" cy="612650"/>
              </a:xfrm>
              <a:prstGeom prst="rect">
                <a:avLst/>
              </a:prstGeom>
            </p:spPr>
          </p:pic>
        </p:grpSp>
        <p:grpSp>
          <p:nvGrpSpPr>
            <p:cNvPr id="276" name="Group 275"/>
            <p:cNvGrpSpPr/>
            <p:nvPr/>
          </p:nvGrpSpPr>
          <p:grpSpPr>
            <a:xfrm>
              <a:off x="413355" y="5019768"/>
              <a:ext cx="9084937" cy="808112"/>
              <a:chOff x="413355" y="5019768"/>
              <a:chExt cx="9084937" cy="808112"/>
            </a:xfrm>
          </p:grpSpPr>
          <p:sp>
            <p:nvSpPr>
              <p:cNvPr id="277" name="Rectangle 276"/>
              <p:cNvSpPr/>
              <p:nvPr/>
            </p:nvSpPr>
            <p:spPr>
              <a:xfrm flipV="1">
                <a:off x="413355" y="5122152"/>
                <a:ext cx="9084937" cy="591914"/>
              </a:xfrm>
              <a:prstGeom prst="rect">
                <a:avLst/>
              </a:prstGeom>
              <a:solidFill>
                <a:srgbClr val="F16A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8" name="Picture 277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2370" y="5019768"/>
                <a:ext cx="790949" cy="717158"/>
              </a:xfrm>
              <a:prstGeom prst="rect">
                <a:avLst/>
              </a:prstGeom>
            </p:spPr>
          </p:pic>
          <p:sp>
            <p:nvSpPr>
              <p:cNvPr id="279" name="Subtitle 5"/>
              <p:cNvSpPr txBox="1">
                <a:spLocks/>
              </p:cNvSpPr>
              <p:nvPr/>
            </p:nvSpPr>
            <p:spPr>
              <a:xfrm>
                <a:off x="5703571" y="5452977"/>
                <a:ext cx="1714500" cy="3749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spc="2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POPULATION</a:t>
                </a:r>
              </a:p>
            </p:txBody>
          </p:sp>
        </p:grpSp>
      </p:grpSp>
      <p:sp>
        <p:nvSpPr>
          <p:cNvPr id="50" name="Title 4"/>
          <p:cNvSpPr txBox="1">
            <a:spLocks/>
          </p:cNvSpPr>
          <p:nvPr/>
        </p:nvSpPr>
        <p:spPr>
          <a:xfrm>
            <a:off x="2517113" y="2793695"/>
            <a:ext cx="4610717" cy="5961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</a:t>
            </a:r>
            <a:r>
              <a:rPr lang="en-US" sz="32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4740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101213" y="1278194"/>
            <a:ext cx="8465573" cy="45228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Дорожные карты: цель и подготовка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Дорожная карта для Республики Беларусь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Подготовка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Основные выводы и рекомендации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Заключительные шаги</a:t>
            </a:r>
          </a:p>
          <a:p>
            <a:pPr algn="l"/>
            <a:r>
              <a:rPr lang="fr-CH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EEA913F2-376B-4A7E-BAC9-0B86644D2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555" y="3294697"/>
            <a:ext cx="2379445" cy="35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89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EA4897-95D3-47BB-8AEF-91138E67E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4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F6D0723-93C3-4B63-8FEF-871EE57E67E1}"/>
              </a:ext>
            </a:extLst>
          </p:cNvPr>
          <p:cNvSpPr txBox="1">
            <a:spLocks/>
          </p:cNvSpPr>
          <p:nvPr/>
        </p:nvSpPr>
        <p:spPr>
          <a:xfrm>
            <a:off x="461542" y="208072"/>
            <a:ext cx="9014056" cy="99219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Дорожные карты: цель и подготовка</a:t>
            </a:r>
            <a:br>
              <a:rPr lang="en-US" sz="32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6FE91-9475-446C-AB4C-E1B1E6567A32}"/>
              </a:ext>
            </a:extLst>
          </p:cNvPr>
          <p:cNvSpPr/>
          <p:nvPr/>
        </p:nvSpPr>
        <p:spPr>
          <a:xfrm>
            <a:off x="855405" y="1582340"/>
            <a:ext cx="819027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Цель и концепция: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/>
              <a:t>включить аспект старения во все сферы политики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/>
              <a:t>реализуемость с учетом экономических, политических и социальных условий в стране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/>
              <a:t>подход совместного участия</a:t>
            </a:r>
          </a:p>
          <a:p>
            <a:r>
              <a:rPr lang="ru-RU" sz="2800" b="1" dirty="0"/>
              <a:t>Процесс: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 предварительное исследование</a:t>
            </a: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/>
              <a:t> </a:t>
            </a:r>
            <a:r>
              <a:rPr lang="ru-RU" sz="2400" dirty="0"/>
              <a:t>полевые исследования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 доклад, подготовленный ЕЭК ООН с участием</a:t>
            </a:r>
            <a:br>
              <a:rPr lang="ru-RU" sz="2400" dirty="0"/>
            </a:br>
            <a:r>
              <a:rPr lang="ru-RU" sz="2400" dirty="0"/>
              <a:t> экспертов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 дискуссия с заинтересованными сторонами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 разработка Плана действий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230262-6B6E-4E8C-8A87-EA7F7DA0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555" y="3304084"/>
            <a:ext cx="2379445" cy="35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47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2F7995-243A-44AC-9CE4-E65BFA77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, </a:t>
            </a:r>
            <a:fld id="{FEB09506-28EA-4C19-A061-02E7C9DE017B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E4FF4DC-65EB-44EC-8E02-6C3A5AA3A92E}"/>
              </a:ext>
            </a:extLst>
          </p:cNvPr>
          <p:cNvSpPr txBox="1">
            <a:spLocks/>
          </p:cNvSpPr>
          <p:nvPr/>
        </p:nvSpPr>
        <p:spPr>
          <a:xfrm>
            <a:off x="461542" y="208072"/>
            <a:ext cx="9014056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Беларусь: основные показатели</a:t>
            </a:r>
            <a:br>
              <a:rPr lang="en-US" sz="32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E228ED-45EB-41ED-805D-106920115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319647"/>
              </p:ext>
            </p:extLst>
          </p:nvPr>
        </p:nvGraphicFramePr>
        <p:xfrm>
          <a:off x="488010" y="1751114"/>
          <a:ext cx="8961119" cy="437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319">
                  <a:extLst>
                    <a:ext uri="{9D8B030D-6E8A-4147-A177-3AD203B41FA5}">
                      <a16:colId xmlns:a16="http://schemas.microsoft.com/office/drawing/2014/main" val="2831477505"/>
                    </a:ext>
                  </a:extLst>
                </a:gridCol>
                <a:gridCol w="1605600">
                  <a:extLst>
                    <a:ext uri="{9D8B030D-6E8A-4147-A177-3AD203B41FA5}">
                      <a16:colId xmlns:a16="http://schemas.microsoft.com/office/drawing/2014/main" val="1199612961"/>
                    </a:ext>
                  </a:extLst>
                </a:gridCol>
                <a:gridCol w="1605600">
                  <a:extLst>
                    <a:ext uri="{9D8B030D-6E8A-4147-A177-3AD203B41FA5}">
                      <a16:colId xmlns:a16="http://schemas.microsoft.com/office/drawing/2014/main" val="2472263682"/>
                    </a:ext>
                  </a:extLst>
                </a:gridCol>
                <a:gridCol w="1605600">
                  <a:extLst>
                    <a:ext uri="{9D8B030D-6E8A-4147-A177-3AD203B41FA5}">
                      <a16:colId xmlns:a16="http://schemas.microsoft.com/office/drawing/2014/main" val="1348873957"/>
                    </a:ext>
                  </a:extLst>
                </a:gridCol>
              </a:tblGrid>
              <a:tr h="461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</a:t>
                      </a:r>
                      <a:r>
                        <a:rPr lang="ru-RU" sz="2400" dirty="0"/>
                        <a:t>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755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Население (тыс.)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9,475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9,265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8,634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3899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Суммарный коэффициент рождаемости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1.45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1451434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Ожидаемая продолжительность жизни, при рождении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216435"/>
                  </a:ext>
                </a:extLst>
              </a:tr>
              <a:tr h="4000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мужщины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69.2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71.0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74.7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448477"/>
                  </a:ext>
                </a:extLst>
              </a:tr>
              <a:tr h="4000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женщины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79.4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80.5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82.5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67149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Ожидаемая продолжительность жизни, в 80 лет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25394"/>
                  </a:ext>
                </a:extLst>
              </a:tr>
              <a:tr h="400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мужщины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7.7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85901"/>
                  </a:ext>
                </a:extLst>
              </a:tr>
              <a:tr h="400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женщины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7.8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8.2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9.4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5245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E8DCBE1-087F-4B6D-AABE-ED982DBCBCF9}"/>
              </a:ext>
            </a:extLst>
          </p:cNvPr>
          <p:cNvSpPr/>
          <p:nvPr/>
        </p:nvSpPr>
        <p:spPr>
          <a:xfrm>
            <a:off x="1755558" y="6331841"/>
            <a:ext cx="7266733" cy="7571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i="1" dirty="0">
                <a:latin typeface="Georgia" panose="02040502050405020303" pitchFamily="18" charset="0"/>
                <a:cs typeface="Arial" panose="020B0604020202020204" pitchFamily="34" charset="0"/>
              </a:rPr>
              <a:t>Source: </a:t>
            </a:r>
            <a:r>
              <a:rPr lang="ru-RU" sz="1600" i="1" dirty="0">
                <a:latin typeface="Georgia" panose="02040502050405020303" pitchFamily="18" charset="0"/>
                <a:cs typeface="Arial" panose="020B0604020202020204" pitchFamily="34" charset="0"/>
              </a:rPr>
              <a:t>Белстат (2018*), </a:t>
            </a:r>
            <a:r>
              <a:rPr lang="en-US" sz="1600" i="1" dirty="0">
                <a:latin typeface="Georgia" panose="02040502050405020303" pitchFamily="18" charset="0"/>
                <a:cs typeface="Arial" panose="020B0604020202020204" pitchFamily="34" charset="0"/>
              </a:rPr>
              <a:t>UNDESA World Population Prospects, rev. 2019, </a:t>
            </a:r>
            <a:br>
              <a:rPr lang="en-US" sz="1600" i="1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sz="1600" i="1" dirty="0">
                <a:latin typeface="Georgia" panose="02040502050405020303" pitchFamily="18" charset="0"/>
                <a:cs typeface="Arial" panose="020B0604020202020204" pitchFamily="34" charset="0"/>
              </a:rPr>
              <a:t>medium variant projections</a:t>
            </a:r>
          </a:p>
          <a:p>
            <a:pPr>
              <a:lnSpc>
                <a:spcPct val="90000"/>
              </a:lnSpc>
            </a:pPr>
            <a:endParaRPr lang="en-US" sz="1600" i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9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81F6A-32BF-47DC-B304-4754108F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FDFEDF-60A9-475F-9488-124C0A488DA2}"/>
              </a:ext>
            </a:extLst>
          </p:cNvPr>
          <p:cNvSpPr/>
          <p:nvPr/>
        </p:nvSpPr>
        <p:spPr>
          <a:xfrm>
            <a:off x="697126" y="1610668"/>
            <a:ext cx="9114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/>
              <a:t>Доля</a:t>
            </a:r>
            <a:r>
              <a:rPr lang="en-US" sz="2400" dirty="0"/>
              <a:t> </a:t>
            </a:r>
            <a:r>
              <a:rPr lang="en-US" sz="2400" dirty="0" err="1"/>
              <a:t>старших</a:t>
            </a:r>
            <a:r>
              <a:rPr lang="en-US" sz="2400" dirty="0"/>
              <a:t> </a:t>
            </a:r>
            <a:r>
              <a:rPr lang="en-US" sz="2400" dirty="0" err="1"/>
              <a:t>возрастных</a:t>
            </a:r>
            <a:r>
              <a:rPr lang="en-US" sz="2400" dirty="0"/>
              <a:t> </a:t>
            </a:r>
            <a:r>
              <a:rPr lang="en-US" sz="2400" dirty="0" err="1"/>
              <a:t>групп</a:t>
            </a:r>
            <a:r>
              <a:rPr lang="en-US" sz="2400" dirty="0"/>
              <a:t> в </a:t>
            </a:r>
            <a:r>
              <a:rPr lang="en-US" sz="2400" dirty="0" err="1"/>
              <a:t>общей</a:t>
            </a:r>
            <a:r>
              <a:rPr lang="en-US" sz="2400" dirty="0"/>
              <a:t> </a:t>
            </a:r>
            <a:r>
              <a:rPr lang="en-US" sz="2400" dirty="0" err="1"/>
              <a:t>численности</a:t>
            </a:r>
            <a:r>
              <a:rPr lang="en-US" sz="2400" dirty="0"/>
              <a:t> </a:t>
            </a:r>
            <a:r>
              <a:rPr lang="en-US" sz="2400" dirty="0" err="1"/>
              <a:t>населения</a:t>
            </a:r>
            <a:r>
              <a:rPr lang="en-US" sz="2400" dirty="0"/>
              <a:t>, 2000-2050 (%)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D2D59-0130-4FF7-AFC7-1E3589D08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26" y="2441665"/>
            <a:ext cx="6506863" cy="3823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3C8F6E-FB02-4810-B879-288B69DFAE9E}"/>
              </a:ext>
            </a:extLst>
          </p:cNvPr>
          <p:cNvSpPr/>
          <p:nvPr/>
        </p:nvSpPr>
        <p:spPr>
          <a:xfrm>
            <a:off x="1755557" y="6331841"/>
            <a:ext cx="8055706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i="1" dirty="0">
                <a:latin typeface="Georgia" panose="02040502050405020303" pitchFamily="18" charset="0"/>
                <a:cs typeface="Arial" panose="020B0604020202020204" pitchFamily="34" charset="0"/>
              </a:rPr>
              <a:t>Source: UNDESA World Population Prospects, rev. 2019,</a:t>
            </a:r>
            <a:r>
              <a:rPr lang="ru-RU" sz="1600" i="1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Georgia" panose="02040502050405020303" pitchFamily="18" charset="0"/>
                <a:cs typeface="Arial" panose="020B0604020202020204" pitchFamily="34" charset="0"/>
              </a:rPr>
              <a:t>medium variant projections</a:t>
            </a:r>
          </a:p>
          <a:p>
            <a:pPr>
              <a:lnSpc>
                <a:spcPct val="90000"/>
              </a:lnSpc>
            </a:pPr>
            <a:endParaRPr lang="en-US" sz="1600" i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94F4B1E-3A3D-4EB4-9623-757A21456D36}"/>
              </a:ext>
            </a:extLst>
          </p:cNvPr>
          <p:cNvSpPr txBox="1">
            <a:spLocks/>
          </p:cNvSpPr>
          <p:nvPr/>
        </p:nvSpPr>
        <p:spPr>
          <a:xfrm>
            <a:off x="461542" y="208072"/>
            <a:ext cx="9014056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Беларусь: основные показатели</a:t>
            </a:r>
            <a:br>
              <a:rPr lang="en-US" sz="32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8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D9CDB-5FB4-4A3E-894C-6DF6F7E7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7</a:t>
            </a:fld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F0B215C-E957-4D71-A9AF-950DA2B0A60B}"/>
              </a:ext>
            </a:extLst>
          </p:cNvPr>
          <p:cNvSpPr txBox="1">
            <a:spLocks/>
          </p:cNvSpPr>
          <p:nvPr/>
        </p:nvSpPr>
        <p:spPr>
          <a:xfrm>
            <a:off x="135924" y="208072"/>
            <a:ext cx="9770076" cy="9921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карта: </a:t>
            </a:r>
            <a:br>
              <a:rPr lang="en-US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четырехступенчатый подход </a:t>
            </a:r>
            <a:br>
              <a:rPr lang="en-US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0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reeform 19">
            <a:extLst>
              <a:ext uri="{FF2B5EF4-FFF2-40B4-BE49-F238E27FC236}">
                <a16:creationId xmlns:a16="http://schemas.microsoft.com/office/drawing/2014/main" id="{F34A0F83-9844-4DDF-876D-196CE45A7671}"/>
              </a:ext>
            </a:extLst>
          </p:cNvPr>
          <p:cNvSpPr/>
          <p:nvPr/>
        </p:nvSpPr>
        <p:spPr>
          <a:xfrm>
            <a:off x="524124" y="2074485"/>
            <a:ext cx="2417238" cy="855516"/>
          </a:xfrm>
          <a:custGeom>
            <a:avLst/>
            <a:gdLst>
              <a:gd name="connsiteX0" fmla="*/ 0 w 2138792"/>
              <a:gd name="connsiteY0" fmla="*/ 0 h 855516"/>
              <a:gd name="connsiteX1" fmla="*/ 1711034 w 2138792"/>
              <a:gd name="connsiteY1" fmla="*/ 0 h 855516"/>
              <a:gd name="connsiteX2" fmla="*/ 2138792 w 2138792"/>
              <a:gd name="connsiteY2" fmla="*/ 427758 h 855516"/>
              <a:gd name="connsiteX3" fmla="*/ 1711034 w 2138792"/>
              <a:gd name="connsiteY3" fmla="*/ 855516 h 855516"/>
              <a:gd name="connsiteX4" fmla="*/ 0 w 2138792"/>
              <a:gd name="connsiteY4" fmla="*/ 855516 h 855516"/>
              <a:gd name="connsiteX5" fmla="*/ 427758 w 2138792"/>
              <a:gd name="connsiteY5" fmla="*/ 427758 h 855516"/>
              <a:gd name="connsiteX6" fmla="*/ 0 w 2138792"/>
              <a:gd name="connsiteY6" fmla="*/ 0 h 8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8792" h="855516">
                <a:moveTo>
                  <a:pt x="0" y="0"/>
                </a:moveTo>
                <a:lnTo>
                  <a:pt x="1711034" y="0"/>
                </a:lnTo>
                <a:lnTo>
                  <a:pt x="2138792" y="427758"/>
                </a:lnTo>
                <a:lnTo>
                  <a:pt x="1711034" y="855516"/>
                </a:lnTo>
                <a:lnTo>
                  <a:pt x="0" y="855516"/>
                </a:lnTo>
                <a:lnTo>
                  <a:pt x="427758" y="427758"/>
                </a:lnTo>
                <a:lnTo>
                  <a:pt x="0" y="0"/>
                </a:lnTo>
                <a:close/>
              </a:path>
            </a:pathLst>
          </a:custGeom>
          <a:solidFill>
            <a:srgbClr val="F16A2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769" tIns="28004" rIns="455762" bIns="28004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Изучение документов</a:t>
            </a:r>
            <a:endParaRPr lang="en-US" sz="2000" kern="1200" dirty="0"/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907003EB-DF99-4BE6-8262-2D55723D208D}"/>
              </a:ext>
            </a:extLst>
          </p:cNvPr>
          <p:cNvSpPr/>
          <p:nvPr/>
        </p:nvSpPr>
        <p:spPr>
          <a:xfrm>
            <a:off x="2607394" y="2074485"/>
            <a:ext cx="2547117" cy="855516"/>
          </a:xfrm>
          <a:custGeom>
            <a:avLst/>
            <a:gdLst>
              <a:gd name="connsiteX0" fmla="*/ 0 w 2138792"/>
              <a:gd name="connsiteY0" fmla="*/ 0 h 855516"/>
              <a:gd name="connsiteX1" fmla="*/ 1711034 w 2138792"/>
              <a:gd name="connsiteY1" fmla="*/ 0 h 855516"/>
              <a:gd name="connsiteX2" fmla="*/ 2138792 w 2138792"/>
              <a:gd name="connsiteY2" fmla="*/ 427758 h 855516"/>
              <a:gd name="connsiteX3" fmla="*/ 1711034 w 2138792"/>
              <a:gd name="connsiteY3" fmla="*/ 855516 h 855516"/>
              <a:gd name="connsiteX4" fmla="*/ 0 w 2138792"/>
              <a:gd name="connsiteY4" fmla="*/ 855516 h 855516"/>
              <a:gd name="connsiteX5" fmla="*/ 427758 w 2138792"/>
              <a:gd name="connsiteY5" fmla="*/ 427758 h 855516"/>
              <a:gd name="connsiteX6" fmla="*/ 0 w 2138792"/>
              <a:gd name="connsiteY6" fmla="*/ 0 h 8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8792" h="855516">
                <a:moveTo>
                  <a:pt x="0" y="0"/>
                </a:moveTo>
                <a:lnTo>
                  <a:pt x="1711034" y="0"/>
                </a:lnTo>
                <a:lnTo>
                  <a:pt x="2138792" y="427758"/>
                </a:lnTo>
                <a:lnTo>
                  <a:pt x="1711034" y="855516"/>
                </a:lnTo>
                <a:lnTo>
                  <a:pt x="0" y="855516"/>
                </a:lnTo>
                <a:lnTo>
                  <a:pt x="427758" y="427758"/>
                </a:lnTo>
                <a:lnTo>
                  <a:pt x="0" y="0"/>
                </a:lnTo>
                <a:close/>
              </a:path>
            </a:pathLst>
          </a:custGeom>
          <a:solidFill>
            <a:srgbClr val="F16A2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769" tIns="28004" rIns="455762" bIns="28004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Полевое исследование</a:t>
            </a:r>
            <a:endParaRPr lang="en-US" sz="2000" kern="1200" dirty="0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7EF8D060-CE7D-4564-B65F-6E1447E4C990}"/>
              </a:ext>
            </a:extLst>
          </p:cNvPr>
          <p:cNvSpPr/>
          <p:nvPr/>
        </p:nvSpPr>
        <p:spPr>
          <a:xfrm>
            <a:off x="4789819" y="2074485"/>
            <a:ext cx="2228849" cy="855516"/>
          </a:xfrm>
          <a:custGeom>
            <a:avLst/>
            <a:gdLst>
              <a:gd name="connsiteX0" fmla="*/ 0 w 2138792"/>
              <a:gd name="connsiteY0" fmla="*/ 0 h 855516"/>
              <a:gd name="connsiteX1" fmla="*/ 1711034 w 2138792"/>
              <a:gd name="connsiteY1" fmla="*/ 0 h 855516"/>
              <a:gd name="connsiteX2" fmla="*/ 2138792 w 2138792"/>
              <a:gd name="connsiteY2" fmla="*/ 427758 h 855516"/>
              <a:gd name="connsiteX3" fmla="*/ 1711034 w 2138792"/>
              <a:gd name="connsiteY3" fmla="*/ 855516 h 855516"/>
              <a:gd name="connsiteX4" fmla="*/ 0 w 2138792"/>
              <a:gd name="connsiteY4" fmla="*/ 855516 h 855516"/>
              <a:gd name="connsiteX5" fmla="*/ 427758 w 2138792"/>
              <a:gd name="connsiteY5" fmla="*/ 427758 h 855516"/>
              <a:gd name="connsiteX6" fmla="*/ 0 w 2138792"/>
              <a:gd name="connsiteY6" fmla="*/ 0 h 8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8792" h="855516">
                <a:moveTo>
                  <a:pt x="0" y="0"/>
                </a:moveTo>
                <a:lnTo>
                  <a:pt x="1711034" y="0"/>
                </a:lnTo>
                <a:lnTo>
                  <a:pt x="2138792" y="427758"/>
                </a:lnTo>
                <a:lnTo>
                  <a:pt x="1711034" y="855516"/>
                </a:lnTo>
                <a:lnTo>
                  <a:pt x="0" y="855516"/>
                </a:lnTo>
                <a:lnTo>
                  <a:pt x="427758" y="427758"/>
                </a:lnTo>
                <a:lnTo>
                  <a:pt x="0" y="0"/>
                </a:lnTo>
                <a:close/>
              </a:path>
            </a:pathLst>
          </a:custGeom>
          <a:solidFill>
            <a:srgbClr val="F16A2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769" tIns="28004" rIns="455762" bIns="28004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Разработка</a:t>
            </a:r>
            <a:r>
              <a:rPr lang="ru-RU" dirty="0"/>
              <a:t> </a:t>
            </a:r>
            <a:endParaRPr lang="en-US" sz="2100" kern="1200" dirty="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A068F05A-1C14-42BC-9225-776DC242D38A}"/>
              </a:ext>
            </a:extLst>
          </p:cNvPr>
          <p:cNvSpPr/>
          <p:nvPr/>
        </p:nvSpPr>
        <p:spPr>
          <a:xfrm>
            <a:off x="6677846" y="2074485"/>
            <a:ext cx="2547117" cy="855516"/>
          </a:xfrm>
          <a:custGeom>
            <a:avLst/>
            <a:gdLst>
              <a:gd name="connsiteX0" fmla="*/ 0 w 2138792"/>
              <a:gd name="connsiteY0" fmla="*/ 0 h 855516"/>
              <a:gd name="connsiteX1" fmla="*/ 1711034 w 2138792"/>
              <a:gd name="connsiteY1" fmla="*/ 0 h 855516"/>
              <a:gd name="connsiteX2" fmla="*/ 2138792 w 2138792"/>
              <a:gd name="connsiteY2" fmla="*/ 427758 h 855516"/>
              <a:gd name="connsiteX3" fmla="*/ 1711034 w 2138792"/>
              <a:gd name="connsiteY3" fmla="*/ 855516 h 855516"/>
              <a:gd name="connsiteX4" fmla="*/ 0 w 2138792"/>
              <a:gd name="connsiteY4" fmla="*/ 855516 h 855516"/>
              <a:gd name="connsiteX5" fmla="*/ 427758 w 2138792"/>
              <a:gd name="connsiteY5" fmla="*/ 427758 h 855516"/>
              <a:gd name="connsiteX6" fmla="*/ 0 w 2138792"/>
              <a:gd name="connsiteY6" fmla="*/ 0 h 8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8792" h="855516">
                <a:moveTo>
                  <a:pt x="0" y="0"/>
                </a:moveTo>
                <a:lnTo>
                  <a:pt x="1711034" y="0"/>
                </a:lnTo>
                <a:lnTo>
                  <a:pt x="2138792" y="427758"/>
                </a:lnTo>
                <a:lnTo>
                  <a:pt x="1711034" y="855516"/>
                </a:lnTo>
                <a:lnTo>
                  <a:pt x="0" y="855516"/>
                </a:lnTo>
                <a:lnTo>
                  <a:pt x="427758" y="427758"/>
                </a:lnTo>
                <a:lnTo>
                  <a:pt x="0" y="0"/>
                </a:lnTo>
                <a:close/>
              </a:path>
            </a:pathLst>
          </a:custGeom>
          <a:solidFill>
            <a:srgbClr val="F16A2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769" tIns="28004" rIns="455762" bIns="28004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Оценка</a:t>
            </a:r>
            <a:endParaRPr lang="en-US" sz="2000" kern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34565-7492-404E-9B0B-852EBB208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2" y="3121092"/>
            <a:ext cx="1749302" cy="2556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roqur.com/wp-content/uploads/2013/01/sc1-e1357178042968.png">
            <a:extLst>
              <a:ext uri="{FF2B5EF4-FFF2-40B4-BE49-F238E27FC236}">
                <a16:creationId xmlns:a16="http://schemas.microsoft.com/office/drawing/2014/main" id="{ADAB831E-B803-444E-8EB6-C3959FC4F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r="18711"/>
          <a:stretch/>
        </p:blipFill>
        <p:spPr bwMode="auto">
          <a:xfrm>
            <a:off x="7018668" y="3136870"/>
            <a:ext cx="1778550" cy="25603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802577A-B956-4AC3-B90D-D9862E5821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13" y="3101216"/>
            <a:ext cx="1925687" cy="2595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3D3C40-02D1-44B9-AEF3-A14F12D51544}"/>
              </a:ext>
            </a:extLst>
          </p:cNvPr>
          <p:cNvPicPr/>
          <p:nvPr/>
        </p:nvPicPr>
        <p:blipFill rotWithShape="1">
          <a:blip r:embed="rId6"/>
          <a:srcRect l="7247" t="3381" r="9999" b="16059"/>
          <a:stretch/>
        </p:blipFill>
        <p:spPr bwMode="auto">
          <a:xfrm>
            <a:off x="4789819" y="3101216"/>
            <a:ext cx="2179405" cy="2651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668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354A0F-21DC-4662-B333-19598A59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3D3C40-02D1-44B9-AEF3-A14F12D51544}"/>
              </a:ext>
            </a:extLst>
          </p:cNvPr>
          <p:cNvPicPr/>
          <p:nvPr/>
        </p:nvPicPr>
        <p:blipFill rotWithShape="1">
          <a:blip r:embed="rId3"/>
          <a:srcRect l="7247" t="3381" r="9999" b="16059"/>
          <a:stretch/>
        </p:blipFill>
        <p:spPr bwMode="auto">
          <a:xfrm>
            <a:off x="5446550" y="1592580"/>
            <a:ext cx="4351020" cy="5265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920CEEB-B46D-4D2B-BF7C-FD4B26CC0541}"/>
              </a:ext>
            </a:extLst>
          </p:cNvPr>
          <p:cNvSpPr txBox="1">
            <a:spLocks/>
          </p:cNvSpPr>
          <p:nvPr/>
        </p:nvSpPr>
        <p:spPr>
          <a:xfrm>
            <a:off x="148282" y="208072"/>
            <a:ext cx="9649288" cy="9921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карта</a:t>
            </a:r>
            <a:r>
              <a:rPr lang="en-US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3000" b="1" spc="5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</a:t>
            </a:r>
            <a:br>
              <a:rPr lang="en-US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0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197D25-8B85-40F5-A842-36016E495BB2}"/>
              </a:ext>
            </a:extLst>
          </p:cNvPr>
          <p:cNvSpPr/>
          <p:nvPr/>
        </p:nvSpPr>
        <p:spPr>
          <a:xfrm>
            <a:off x="457200" y="1592580"/>
            <a:ext cx="4788426" cy="4920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Введение</a:t>
            </a:r>
            <a:r>
              <a:rPr lang="en-US" dirty="0">
                <a:ea typeface="等?"/>
                <a:cs typeface="Times New Roman" panose="02020603050405020304" pitchFamily="18" charset="0"/>
              </a:rPr>
              <a:t> </a:t>
            </a:r>
            <a:r>
              <a:rPr lang="ru-RU" dirty="0">
                <a:ea typeface="等?"/>
                <a:cs typeface="Times New Roman" panose="02020603050405020304" pitchFamily="18" charset="0"/>
              </a:rPr>
              <a:t>и Методология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1. Беларусь-национальный контекст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2. Структура органов управления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3. Нормативная база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4. Всесторонний учет вопросов старения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5. Интеграция и участие пожилых людей в жизни общества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6. Восприятие пожилых граждан и трансляция их образа в СМИ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7. Социальное обеспечение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8. Реагирующие рынки труда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9. Обучение в течение всей жизни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10.Здоровье и благополучие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11.Гендерное равенство в стареющем обществе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12.Семьи и солидарность поколений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13.Исследование и сбор данных</a:t>
            </a:r>
            <a:endParaRPr lang="en-US" dirty="0">
              <a:ea typeface="等?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Aft>
                <a:spcPts val="500"/>
              </a:spcAft>
              <a:tabLst>
                <a:tab pos="5725160" algn="r"/>
              </a:tabLst>
            </a:pPr>
            <a:r>
              <a:rPr lang="ru-RU" dirty="0">
                <a:ea typeface="等?"/>
                <a:cs typeface="Times New Roman" panose="02020603050405020304" pitchFamily="18" charset="0"/>
              </a:rPr>
              <a:t>14.Мониторинг и оценка</a:t>
            </a:r>
            <a:endParaRPr lang="en-US" dirty="0">
              <a:ea typeface="等?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8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13E92C-A563-4EF4-A7AB-E4009381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9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68CC491-4707-419D-AA93-8424D47B5299}"/>
              </a:ext>
            </a:extLst>
          </p:cNvPr>
          <p:cNvSpPr txBox="1">
            <a:spLocks/>
          </p:cNvSpPr>
          <p:nvPr/>
        </p:nvSpPr>
        <p:spPr>
          <a:xfrm>
            <a:off x="135924" y="208072"/>
            <a:ext cx="9632190" cy="99219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карта: Рекомендации</a:t>
            </a:r>
            <a:br>
              <a:rPr lang="en-US" sz="3000" b="1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000" spc="50" dirty="0">
              <a:solidFill>
                <a:srgbClr val="F16A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46BF4-A81E-4110-BBE2-6B1DBD5F4F84}"/>
              </a:ext>
            </a:extLst>
          </p:cNvPr>
          <p:cNvSpPr/>
          <p:nvPr/>
        </p:nvSpPr>
        <p:spPr>
          <a:xfrm>
            <a:off x="585198" y="2187168"/>
            <a:ext cx="8639765" cy="402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9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Применение</a:t>
            </a:r>
            <a:r>
              <a:rPr lang="en-US" dirty="0"/>
              <a:t> </a:t>
            </a:r>
            <a:r>
              <a:rPr lang="ru-RU" dirty="0"/>
              <a:t>целостного подхода - концептуально закрепленного</a:t>
            </a:r>
            <a:r>
              <a:rPr lang="en-US" dirty="0"/>
              <a:t> в МИПАА/РИС</a:t>
            </a:r>
            <a:r>
              <a:rPr lang="ru-RU" dirty="0"/>
              <a:t> – </a:t>
            </a:r>
            <a:br>
              <a:rPr lang="ru-RU" dirty="0"/>
            </a:br>
            <a:r>
              <a:rPr lang="en-US" dirty="0"/>
              <a:t>к </a:t>
            </a:r>
            <a:r>
              <a:rPr lang="ru-RU" dirty="0"/>
              <a:t>разработке политики, связанной с вопросами старения</a:t>
            </a:r>
            <a:endParaRPr lang="en-US" dirty="0"/>
          </a:p>
          <a:p>
            <a:pPr marL="285750" indent="-285750">
              <a:lnSpc>
                <a:spcPts val="19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Формирование механизма координации межведомственного взаимодействия в целях обеспечения готовности страны к процессам старения населения -  возможно под эгидой Национальной комиссии по народонаселению  </a:t>
            </a:r>
          </a:p>
          <a:p>
            <a:pPr marL="285750" indent="-285750">
              <a:lnSpc>
                <a:spcPts val="19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Пересмотр новых и существующих законов/актов с учетом их воздействия на пожилых людей</a:t>
            </a:r>
            <a:r>
              <a:rPr lang="fr-CH" dirty="0"/>
              <a:t>; </a:t>
            </a:r>
            <a:r>
              <a:rPr lang="ru-RU" dirty="0"/>
              <a:t>изучение возможности использования маркера пола, возраста и инвалидности</a:t>
            </a:r>
            <a:r>
              <a:rPr lang="en-US" dirty="0"/>
              <a:t> </a:t>
            </a:r>
            <a:r>
              <a:rPr lang="ru-RU" dirty="0"/>
              <a:t>чтобы облегчить анализ потенциального воздействия </a:t>
            </a:r>
          </a:p>
          <a:p>
            <a:pPr marL="285750" indent="-285750">
              <a:lnSpc>
                <a:spcPts val="19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Учреждения комиссии или института омбудсмена по вопросам </a:t>
            </a:r>
            <a:r>
              <a:rPr lang="ru-RU" dirty="0" err="1"/>
              <a:t>недискриминации</a:t>
            </a:r>
            <a:endParaRPr lang="ru-RU" dirty="0"/>
          </a:p>
          <a:p>
            <a:pPr marL="285750" indent="-285750">
              <a:lnSpc>
                <a:spcPts val="19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Усиление механизма консультаций с общественностью по вопросам разработки и принятия новых актов законодательства и программ</a:t>
            </a:r>
          </a:p>
          <a:p>
            <a:pPr marL="285750" indent="-285750">
              <a:lnSpc>
                <a:spcPts val="19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Всесторонний учет вопросов старения населения при реализации Повестки дня в области устойчивого развития до 2030 года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D02249-C68D-45CF-A09A-FBED57BE9D76}"/>
              </a:ext>
            </a:extLst>
          </p:cNvPr>
          <p:cNvSpPr/>
          <p:nvPr/>
        </p:nvSpPr>
        <p:spPr>
          <a:xfrm>
            <a:off x="585199" y="1606675"/>
            <a:ext cx="7127144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a typeface="等?"/>
                <a:cs typeface="Times New Roman" panose="02020603050405020304" pitchFamily="18" charset="0"/>
              </a:rPr>
              <a:t>Всесторонний учет вопросов старения / институции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3584</TotalTime>
  <Words>1242</Words>
  <Application>Microsoft Office PowerPoint</Application>
  <PresentationFormat>A4 Paper (210x297 mm)</PresentationFormat>
  <Paragraphs>212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Gill Sans</vt:lpstr>
      <vt:lpstr>Arial</vt:lpstr>
      <vt:lpstr>Arial Black</vt:lpstr>
      <vt:lpstr>Arial Narrow</vt:lpstr>
      <vt:lpstr>Calibri</vt:lpstr>
      <vt:lpstr>Calibri Light</vt:lpstr>
      <vt:lpstr>Georgia</vt:lpstr>
      <vt:lpstr>Times New Roman</vt:lpstr>
      <vt:lpstr>Verdana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Vitalija Gaucaite Wittich</dc:creator>
  <cp:lastModifiedBy>Vitalija Gaucaite Wittich</cp:lastModifiedBy>
  <cp:revision>283</cp:revision>
  <cp:lastPrinted>2017-05-08T13:44:30Z</cp:lastPrinted>
  <dcterms:created xsi:type="dcterms:W3CDTF">2016-07-29T13:01:46Z</dcterms:created>
  <dcterms:modified xsi:type="dcterms:W3CDTF">2019-09-30T22:28:10Z</dcterms:modified>
</cp:coreProperties>
</file>